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68"/>
  </p:notesMasterIdLst>
  <p:sldIdLst>
    <p:sldId id="274" r:id="rId2"/>
    <p:sldId id="273" r:id="rId3"/>
    <p:sldId id="275" r:id="rId4"/>
    <p:sldId id="310" r:id="rId5"/>
    <p:sldId id="319" r:id="rId6"/>
    <p:sldId id="320" r:id="rId7"/>
    <p:sldId id="321" r:id="rId8"/>
    <p:sldId id="276" r:id="rId9"/>
    <p:sldId id="277" r:id="rId10"/>
    <p:sldId id="330" r:id="rId11"/>
    <p:sldId id="298" r:id="rId12"/>
    <p:sldId id="279" r:id="rId13"/>
    <p:sldId id="280" r:id="rId14"/>
    <p:sldId id="288" r:id="rId15"/>
    <p:sldId id="281" r:id="rId16"/>
    <p:sldId id="282" r:id="rId17"/>
    <p:sldId id="289" r:id="rId18"/>
    <p:sldId id="290" r:id="rId19"/>
    <p:sldId id="292" r:id="rId20"/>
    <p:sldId id="293" r:id="rId21"/>
    <p:sldId id="331" r:id="rId22"/>
    <p:sldId id="311" r:id="rId23"/>
    <p:sldId id="312" r:id="rId24"/>
    <p:sldId id="313" r:id="rId25"/>
    <p:sldId id="322" r:id="rId26"/>
    <p:sldId id="314" r:id="rId27"/>
    <p:sldId id="327" r:id="rId28"/>
    <p:sldId id="323" r:id="rId29"/>
    <p:sldId id="325" r:id="rId30"/>
    <p:sldId id="326" r:id="rId31"/>
    <p:sldId id="328" r:id="rId32"/>
    <p:sldId id="329" r:id="rId33"/>
    <p:sldId id="352" r:id="rId34"/>
    <p:sldId id="316" r:id="rId35"/>
    <p:sldId id="332" r:id="rId36"/>
    <p:sldId id="333" r:id="rId37"/>
    <p:sldId id="334" r:id="rId38"/>
    <p:sldId id="335" r:id="rId39"/>
    <p:sldId id="336" r:id="rId40"/>
    <p:sldId id="337" r:id="rId41"/>
    <p:sldId id="339" r:id="rId42"/>
    <p:sldId id="340" r:id="rId43"/>
    <p:sldId id="341" r:id="rId44"/>
    <p:sldId id="342" r:id="rId45"/>
    <p:sldId id="343" r:id="rId46"/>
    <p:sldId id="351" r:id="rId47"/>
    <p:sldId id="345" r:id="rId48"/>
    <p:sldId id="357" r:id="rId49"/>
    <p:sldId id="344" r:id="rId50"/>
    <p:sldId id="353" r:id="rId51"/>
    <p:sldId id="338" r:id="rId52"/>
    <p:sldId id="354" r:id="rId53"/>
    <p:sldId id="355" r:id="rId54"/>
    <p:sldId id="356" r:id="rId55"/>
    <p:sldId id="359" r:id="rId56"/>
    <p:sldId id="358" r:id="rId57"/>
    <p:sldId id="360" r:id="rId58"/>
    <p:sldId id="362" r:id="rId59"/>
    <p:sldId id="363" r:id="rId60"/>
    <p:sldId id="364" r:id="rId61"/>
    <p:sldId id="365" r:id="rId62"/>
    <p:sldId id="366" r:id="rId63"/>
    <p:sldId id="369" r:id="rId64"/>
    <p:sldId id="371" r:id="rId65"/>
    <p:sldId id="372" r:id="rId66"/>
    <p:sldId id="368"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67" autoAdjust="0"/>
  </p:normalViewPr>
  <p:slideViewPr>
    <p:cSldViewPr snapToGrid="0">
      <p:cViewPr varScale="1">
        <p:scale>
          <a:sx n="68" d="100"/>
          <a:sy n="68" d="100"/>
        </p:scale>
        <p:origin x="816" y="84"/>
      </p:cViewPr>
      <p:guideLst>
        <p:guide orient="horz" pos="2160"/>
        <p:guide pos="3840"/>
      </p:guideLst>
    </p:cSldViewPr>
  </p:slideViewPr>
  <p:outlineViewPr>
    <p:cViewPr>
      <p:scale>
        <a:sx n="33" d="100"/>
        <a:sy n="33" d="100"/>
      </p:scale>
      <p:origin x="0" y="-81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80EED-A67F-4A9E-A6CB-06A52376D557}" type="datetimeFigureOut">
              <a:rPr lang="en-IN" smtClean="0"/>
              <a:pPr/>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89373-0579-4715-9A15-82C94C99785F}" type="slidenum">
              <a:rPr lang="en-IN" smtClean="0"/>
              <a:pPr/>
              <a:t>‹#›</a:t>
            </a:fld>
            <a:endParaRPr lang="en-IN"/>
          </a:p>
        </p:txBody>
      </p:sp>
    </p:spTree>
    <p:extLst>
      <p:ext uri="{BB962C8B-B14F-4D97-AF65-F5344CB8AC3E}">
        <p14:creationId xmlns:p14="http://schemas.microsoft.com/office/powerpoint/2010/main" val="311706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2AD35A2-C678-4E4D-8DDB-327E730A8F84}" type="slidenum">
              <a:rPr lang="en-US" smtClean="0"/>
              <a:pPr/>
              <a:t>1</a:t>
            </a:fld>
            <a:endParaRPr lang="en-US"/>
          </a:p>
        </p:txBody>
      </p:sp>
    </p:spTree>
    <p:extLst>
      <p:ext uri="{BB962C8B-B14F-4D97-AF65-F5344CB8AC3E}">
        <p14:creationId xmlns:p14="http://schemas.microsoft.com/office/powerpoint/2010/main" val="182528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DA89373-0579-4715-9A15-82C94C99785F}" type="slidenum">
              <a:rPr lang="en-IN" smtClean="0"/>
              <a:pPr/>
              <a:t>45</a:t>
            </a:fld>
            <a:endParaRPr lang="en-IN"/>
          </a:p>
        </p:txBody>
      </p:sp>
    </p:spTree>
    <p:extLst>
      <p:ext uri="{BB962C8B-B14F-4D97-AF65-F5344CB8AC3E}">
        <p14:creationId xmlns:p14="http://schemas.microsoft.com/office/powerpoint/2010/main" val="2412132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94EB3AE-5BF3-436B-911F-1AF6218AE67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4EB3AE-5BF3-436B-911F-1AF6218AE67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4EB3AE-5BF3-436B-911F-1AF6218AE672}"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3A2F42E-3E98-4BE6-91E4-47C59B34378C}" type="datetimeFigureOut">
              <a:rPr lang="en-IN" smtClean="0"/>
              <a:pPr/>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fld id="{D94EB3AE-5BF3-436B-911F-1AF6218AE672}"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A2F42E-3E98-4BE6-91E4-47C59B34378C}" type="datetimeFigureOut">
              <a:rPr lang="en-IN" smtClean="0"/>
              <a:pPr/>
              <a:t>27-09-2024</a:t>
            </a:fld>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94EB3AE-5BF3-436B-911F-1AF6218AE672}"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3533" y="1630180"/>
            <a:ext cx="10353675" cy="2474395"/>
          </a:xfrm>
          <a:prstGeom prst="rect">
            <a:avLst/>
          </a:prstGeom>
        </p:spPr>
        <p:txBody>
          <a:bodyPr vert="horz" wrap="square" lIns="0" tIns="12065" rIns="0" bIns="0" rtlCol="0">
            <a:spAutoFit/>
          </a:bodyPr>
          <a:lstStyle/>
          <a:p>
            <a:pPr marL="12700" algn="ctr">
              <a:lnSpc>
                <a:spcPct val="100000"/>
              </a:lnSpc>
              <a:spcBef>
                <a:spcPts val="95"/>
              </a:spcBef>
            </a:pPr>
            <a:r>
              <a:rPr lang="en-US" sz="4000" b="1" dirty="0">
                <a:solidFill>
                  <a:srgbClr val="002060"/>
                </a:solidFill>
                <a:latin typeface="Times New Roman" panose="02020603050405020304" pitchFamily="18" charset="0"/>
                <a:cs typeface="Times New Roman" panose="02020603050405020304" pitchFamily="18" charset="0"/>
              </a:rPr>
              <a:t>UNIT-1</a:t>
            </a:r>
            <a:br>
              <a:rPr lang="en-US" sz="4000" b="1" dirty="0">
                <a:solidFill>
                  <a:srgbClr val="002060"/>
                </a:solidFill>
                <a:latin typeface="Times New Roman" panose="02020603050405020304" pitchFamily="18" charset="0"/>
                <a:cs typeface="Times New Roman" panose="02020603050405020304" pitchFamily="18" charset="0"/>
              </a:rPr>
            </a:br>
            <a:br>
              <a:rPr lang="en-US" sz="4000" b="1" dirty="0">
                <a:solidFill>
                  <a:srgbClr val="002060"/>
                </a:solidFill>
                <a:latin typeface="Times New Roman" panose="02020603050405020304" pitchFamily="18" charset="0"/>
                <a:cs typeface="Times New Roman" panose="02020603050405020304" pitchFamily="18" charset="0"/>
              </a:rPr>
            </a:br>
            <a:r>
              <a:rPr lang="en-US" sz="4000" b="1" dirty="0">
                <a:solidFill>
                  <a:srgbClr val="002060"/>
                </a:solidFill>
                <a:latin typeface="Times New Roman" panose="02020603050405020304" pitchFamily="18" charset="0"/>
                <a:cs typeface="Times New Roman" panose="02020603050405020304" pitchFamily="18" charset="0"/>
              </a:rPr>
              <a:t>DIGITAL LOGIC FAMILIES AND INTERFACING</a:t>
            </a:r>
            <a:endParaRPr sz="4000" b="1" dirty="0">
              <a:solidFill>
                <a:srgbClr val="002060"/>
              </a:solidFill>
              <a:latin typeface="Cambria" pitchFamily="18" charset="0"/>
              <a:cs typeface="Calibri"/>
            </a:endParaRPr>
          </a:p>
        </p:txBody>
      </p:sp>
      <p:sp>
        <p:nvSpPr>
          <p:cNvPr id="4" name="object 4"/>
          <p:cNvSpPr txBox="1"/>
          <p:nvPr/>
        </p:nvSpPr>
        <p:spPr>
          <a:xfrm>
            <a:off x="7702296" y="4814303"/>
            <a:ext cx="3400425" cy="641201"/>
          </a:xfrm>
          <a:prstGeom prst="rect">
            <a:avLst/>
          </a:prstGeom>
        </p:spPr>
        <p:txBody>
          <a:bodyPr vert="horz" wrap="square" lIns="0" tIns="12700" rIns="0" bIns="0" rtlCol="0">
            <a:spAutoFit/>
          </a:bodyPr>
          <a:lstStyle/>
          <a:p>
            <a:pPr marL="12700" algn="ctr">
              <a:lnSpc>
                <a:spcPct val="100000"/>
              </a:lnSpc>
              <a:spcBef>
                <a:spcPts val="100"/>
              </a:spcBef>
            </a:pPr>
            <a:r>
              <a:rPr lang="en-US" sz="2000" b="1" spc="-10" dirty="0">
                <a:solidFill>
                  <a:schemeClr val="tx2">
                    <a:lumMod val="75000"/>
                  </a:schemeClr>
                </a:solidFill>
                <a:latin typeface="Cambria" pitchFamily="18" charset="0"/>
                <a:cs typeface="Calibri"/>
              </a:rPr>
              <a:t>                        </a:t>
            </a:r>
            <a:r>
              <a:rPr sz="2000" b="1" spc="-10" dirty="0">
                <a:solidFill>
                  <a:schemeClr val="tx2">
                    <a:lumMod val="75000"/>
                  </a:schemeClr>
                </a:solidFill>
                <a:latin typeface="Cambria" pitchFamily="18" charset="0"/>
                <a:cs typeface="Calibri"/>
              </a:rPr>
              <a:t>By</a:t>
            </a:r>
            <a:endParaRPr lang="en-US" sz="2000" b="1" spc="-10" dirty="0">
              <a:solidFill>
                <a:schemeClr val="tx2">
                  <a:lumMod val="75000"/>
                </a:schemeClr>
              </a:solidFill>
              <a:latin typeface="Cambria" pitchFamily="18" charset="0"/>
              <a:cs typeface="Calibri"/>
            </a:endParaRPr>
          </a:p>
          <a:p>
            <a:pPr marL="12700" algn="r">
              <a:lnSpc>
                <a:spcPct val="100000"/>
              </a:lnSpc>
              <a:spcBef>
                <a:spcPts val="100"/>
              </a:spcBef>
            </a:pPr>
            <a:r>
              <a:rPr sz="2000" b="1" spc="-70" dirty="0">
                <a:solidFill>
                  <a:schemeClr val="tx2">
                    <a:lumMod val="75000"/>
                  </a:schemeClr>
                </a:solidFill>
                <a:latin typeface="Cambria" pitchFamily="18" charset="0"/>
                <a:cs typeface="Calibri"/>
              </a:rPr>
              <a:t>M</a:t>
            </a:r>
            <a:r>
              <a:rPr lang="en-US" sz="2000" b="1" spc="-70" dirty="0">
                <a:solidFill>
                  <a:schemeClr val="tx2">
                    <a:lumMod val="75000"/>
                  </a:schemeClr>
                </a:solidFill>
                <a:latin typeface="Cambria" pitchFamily="18" charset="0"/>
                <a:cs typeface="Calibri"/>
              </a:rPr>
              <a:t>rs. M.KALPANA</a:t>
            </a:r>
            <a:endParaRPr sz="2000" b="1" dirty="0">
              <a:solidFill>
                <a:schemeClr val="tx2">
                  <a:lumMod val="75000"/>
                </a:schemeClr>
              </a:solidFill>
              <a:latin typeface="Cambria" pitchFamily="18" charset="0"/>
              <a:cs typeface="Calibri"/>
            </a:endParaRPr>
          </a:p>
        </p:txBody>
      </p:sp>
    </p:spTree>
    <p:extLst>
      <p:ext uri="{BB962C8B-B14F-4D97-AF65-F5344CB8AC3E}">
        <p14:creationId xmlns:p14="http://schemas.microsoft.com/office/powerpoint/2010/main" val="74699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085" y="1032124"/>
            <a:ext cx="11012437" cy="5525271"/>
          </a:xfrm>
          <a:prstGeom prst="rect">
            <a:avLst/>
          </a:prstGeom>
        </p:spPr>
      </p:pic>
    </p:spTree>
    <p:extLst>
      <p:ext uri="{BB962C8B-B14F-4D97-AF65-F5344CB8AC3E}">
        <p14:creationId xmlns:p14="http://schemas.microsoft.com/office/powerpoint/2010/main" val="90589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743" t="31846" r="16094" b="31935"/>
          <a:stretch/>
        </p:blipFill>
        <p:spPr>
          <a:xfrm>
            <a:off x="2473415" y="2075688"/>
            <a:ext cx="7571824" cy="3108960"/>
          </a:xfrm>
          <a:prstGeom prst="rect">
            <a:avLst/>
          </a:prstGeom>
        </p:spPr>
      </p:pic>
      <p:sp>
        <p:nvSpPr>
          <p:cNvPr id="3" name="TextBox 2"/>
          <p:cNvSpPr txBox="1"/>
          <p:nvPr/>
        </p:nvSpPr>
        <p:spPr>
          <a:xfrm>
            <a:off x="3082014" y="987552"/>
            <a:ext cx="6354625" cy="523220"/>
          </a:xfrm>
          <a:prstGeom prst="rect">
            <a:avLst/>
          </a:prstGeom>
          <a:noFill/>
        </p:spPr>
        <p:txBody>
          <a:bodyPr wrap="none" rtlCol="0">
            <a:spAutoFit/>
          </a:bodyPr>
          <a:lstStyle/>
          <a:p>
            <a:pPr algn="ctr"/>
            <a:r>
              <a:rPr lang="en-US" sz="2800" b="1" dirty="0">
                <a:solidFill>
                  <a:schemeClr val="tx2">
                    <a:lumMod val="75000"/>
                  </a:schemeClr>
                </a:solidFill>
                <a:latin typeface="Times New Roman" panose="02020603050405020304" pitchFamily="18" charset="0"/>
                <a:cs typeface="Times New Roman" panose="02020603050405020304" pitchFamily="18" charset="0"/>
              </a:rPr>
              <a:t>Characteristics of an Ideal Logic Family</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75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2399" y="813816"/>
            <a:ext cx="4550733"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Specifications of Digital IC’s</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07924" y="1821751"/>
            <a:ext cx="7860788" cy="4697628"/>
          </a:xfrm>
          <a:prstGeom prst="rect">
            <a:avLst/>
          </a:prstGeom>
        </p:spPr>
      </p:pic>
    </p:spTree>
    <p:extLst>
      <p:ext uri="{BB962C8B-B14F-4D97-AF65-F5344CB8AC3E}">
        <p14:creationId xmlns:p14="http://schemas.microsoft.com/office/powerpoint/2010/main" val="421757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60" t="15657" r="7969" b="16861"/>
          <a:stretch/>
        </p:blipFill>
        <p:spPr>
          <a:xfrm>
            <a:off x="2084831" y="1645919"/>
            <a:ext cx="8069417" cy="4690873"/>
          </a:xfrm>
          <a:prstGeom prst="rect">
            <a:avLst/>
          </a:prstGeom>
        </p:spPr>
      </p:pic>
      <p:sp>
        <p:nvSpPr>
          <p:cNvPr id="3" name="TextBox 2"/>
          <p:cNvSpPr txBox="1"/>
          <p:nvPr/>
        </p:nvSpPr>
        <p:spPr>
          <a:xfrm>
            <a:off x="4590288" y="969264"/>
            <a:ext cx="3320076"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1. Power Dissipation</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98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51960" y="-109728"/>
            <a:ext cx="3400226"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2. Propagation Delay</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b="45250"/>
          <a:stretch/>
        </p:blipFill>
        <p:spPr>
          <a:xfrm>
            <a:off x="1693734" y="651509"/>
            <a:ext cx="8190930" cy="2530603"/>
          </a:xfrm>
          <a:prstGeom prst="rect">
            <a:avLst/>
          </a:prstGeom>
        </p:spPr>
      </p:pic>
      <p:pic>
        <p:nvPicPr>
          <p:cNvPr id="2" name="Picture 1"/>
          <p:cNvPicPr>
            <a:picLocks noChangeAspect="1"/>
          </p:cNvPicPr>
          <p:nvPr/>
        </p:nvPicPr>
        <p:blipFill>
          <a:blip r:embed="rId3"/>
          <a:stretch>
            <a:fillRect/>
          </a:stretch>
        </p:blipFill>
        <p:spPr>
          <a:xfrm>
            <a:off x="1455990" y="3255264"/>
            <a:ext cx="8428674" cy="3538728"/>
          </a:xfrm>
          <a:prstGeom prst="rect">
            <a:avLst/>
          </a:prstGeom>
        </p:spPr>
      </p:pic>
    </p:spTree>
    <p:extLst>
      <p:ext uri="{BB962C8B-B14F-4D97-AF65-F5344CB8AC3E}">
        <p14:creationId xmlns:p14="http://schemas.microsoft.com/office/powerpoint/2010/main" val="4277058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015" t="14251" r="6614" b="65063"/>
          <a:stretch/>
        </p:blipFill>
        <p:spPr>
          <a:xfrm>
            <a:off x="2609087" y="1522475"/>
            <a:ext cx="7534657" cy="1352039"/>
          </a:xfrm>
          <a:prstGeom prst="rect">
            <a:avLst/>
          </a:prstGeom>
        </p:spPr>
      </p:pic>
      <p:sp>
        <p:nvSpPr>
          <p:cNvPr id="4" name="TextBox 3"/>
          <p:cNvSpPr txBox="1"/>
          <p:nvPr/>
        </p:nvSpPr>
        <p:spPr>
          <a:xfrm>
            <a:off x="2721864" y="2847992"/>
            <a:ext cx="2153731"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4. FAN-OUT</a:t>
            </a:r>
            <a:endParaRPr lang="en-IN" sz="28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721864" y="806966"/>
            <a:ext cx="17754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3. FAN-IN</a:t>
            </a:r>
            <a:endParaRPr lang="en-IN"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467" t="41966" r="10827" b="6820"/>
          <a:stretch/>
        </p:blipFill>
        <p:spPr>
          <a:xfrm>
            <a:off x="2721864" y="3371212"/>
            <a:ext cx="7309104" cy="3432454"/>
          </a:xfrm>
          <a:prstGeom prst="rect">
            <a:avLst/>
          </a:prstGeom>
        </p:spPr>
      </p:pic>
    </p:spTree>
    <p:extLst>
      <p:ext uri="{BB962C8B-B14F-4D97-AF65-F5344CB8AC3E}">
        <p14:creationId xmlns:p14="http://schemas.microsoft.com/office/powerpoint/2010/main" val="8813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6324" y="0"/>
            <a:ext cx="511665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5. Input Logic Level (V</a:t>
            </a:r>
            <a:r>
              <a:rPr lang="en-US" sz="2800" b="1" baseline="-25000" dirty="0">
                <a:latin typeface="Times New Roman" panose="02020603050405020304" pitchFamily="18" charset="0"/>
                <a:cs typeface="Times New Roman" panose="02020603050405020304" pitchFamily="18" charset="0"/>
              </a:rPr>
              <a:t>IL</a:t>
            </a:r>
            <a:r>
              <a:rPr lang="en-US" sz="2800" b="1" dirty="0">
                <a:latin typeface="Times New Roman" panose="02020603050405020304" pitchFamily="18" charset="0"/>
                <a:cs typeface="Times New Roman" panose="02020603050405020304" pitchFamily="18" charset="0"/>
              </a:rPr>
              <a:t> &amp; V</a:t>
            </a:r>
            <a:r>
              <a:rPr lang="en-US" sz="2800" b="1" baseline="-25000" dirty="0">
                <a:latin typeface="Times New Roman" panose="02020603050405020304" pitchFamily="18" charset="0"/>
                <a:cs typeface="Times New Roman" panose="02020603050405020304" pitchFamily="18" charset="0"/>
              </a:rPr>
              <a:t>IH</a:t>
            </a:r>
            <a:r>
              <a:rPr lang="en-US" sz="2800" b="1" dirty="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005840" y="798194"/>
            <a:ext cx="10680191" cy="5840349"/>
          </a:xfrm>
          <a:prstGeom prst="rect">
            <a:avLst/>
          </a:prstGeom>
        </p:spPr>
      </p:pic>
    </p:spTree>
    <p:extLst>
      <p:ext uri="{BB962C8B-B14F-4D97-AF65-F5344CB8AC3E}">
        <p14:creationId xmlns:p14="http://schemas.microsoft.com/office/powerpoint/2010/main" val="3469656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9312" y="634883"/>
            <a:ext cx="365516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6. Output Logic Level</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648396" y="1360741"/>
            <a:ext cx="8547164" cy="5258983"/>
          </a:xfrm>
          <a:prstGeom prst="rect">
            <a:avLst/>
          </a:prstGeom>
        </p:spPr>
      </p:pic>
    </p:spTree>
    <p:extLst>
      <p:ext uri="{BB962C8B-B14F-4D97-AF65-F5344CB8AC3E}">
        <p14:creationId xmlns:p14="http://schemas.microsoft.com/office/powerpoint/2010/main" val="316447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60" t="18269" r="4959" b="17061"/>
          <a:stretch/>
        </p:blipFill>
        <p:spPr>
          <a:xfrm>
            <a:off x="2532888" y="1810511"/>
            <a:ext cx="7296912" cy="3929108"/>
          </a:xfrm>
          <a:prstGeom prst="rect">
            <a:avLst/>
          </a:prstGeom>
        </p:spPr>
      </p:pic>
      <p:sp>
        <p:nvSpPr>
          <p:cNvPr id="3" name="TextBox 2"/>
          <p:cNvSpPr txBox="1"/>
          <p:nvPr/>
        </p:nvSpPr>
        <p:spPr>
          <a:xfrm>
            <a:off x="2532888" y="826907"/>
            <a:ext cx="7402989"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7. Compatibility (Ability to work with another)</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4451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90288" y="680603"/>
            <a:ext cx="262604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8. Noise Margin</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20681" y="1275778"/>
            <a:ext cx="10640910" cy="5458587"/>
          </a:xfrm>
          <a:prstGeom prst="rect">
            <a:avLst/>
          </a:prstGeom>
        </p:spPr>
      </p:pic>
    </p:spTree>
    <p:extLst>
      <p:ext uri="{BB962C8B-B14F-4D97-AF65-F5344CB8AC3E}">
        <p14:creationId xmlns:p14="http://schemas.microsoft.com/office/powerpoint/2010/main" val="17578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A915CF-776C-26FD-574F-0A2C4E739608}"/>
              </a:ext>
            </a:extLst>
          </p:cNvPr>
          <p:cNvSpPr txBox="1"/>
          <p:nvPr/>
        </p:nvSpPr>
        <p:spPr>
          <a:xfrm>
            <a:off x="1097279" y="1049154"/>
            <a:ext cx="3397718" cy="430887"/>
          </a:xfrm>
          <a:prstGeom prst="rect">
            <a:avLst/>
          </a:prstGeom>
          <a:noFill/>
        </p:spPr>
        <p:txBody>
          <a:bodyPr wrap="square" rtlCol="0">
            <a:spAutoFit/>
          </a:bodyPr>
          <a:lstStyle/>
          <a:p>
            <a:r>
              <a:rPr lang="en-US" sz="2200" b="1" dirty="0">
                <a:solidFill>
                  <a:schemeClr val="tx2">
                    <a:lumMod val="75000"/>
                  </a:schemeClr>
                </a:solidFill>
                <a:latin typeface="Times New Roman" panose="02020603050405020304" pitchFamily="18" charset="0"/>
                <a:cs typeface="Times New Roman" panose="02020603050405020304" pitchFamily="18" charset="0"/>
              </a:rPr>
              <a:t>CONTENTS:</a:t>
            </a:r>
            <a:endParaRPr lang="en-IN" sz="22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B55D3F-D3B2-2791-B406-AAD6C791B70F}"/>
              </a:ext>
            </a:extLst>
          </p:cNvPr>
          <p:cNvSpPr txBox="1"/>
          <p:nvPr/>
        </p:nvSpPr>
        <p:spPr>
          <a:xfrm>
            <a:off x="2281185" y="1819175"/>
            <a:ext cx="8681989" cy="4708981"/>
          </a:xfrm>
          <a:prstGeom prst="rect">
            <a:avLst/>
          </a:prstGeom>
          <a:noFill/>
        </p:spPr>
        <p:txBody>
          <a:bodyPr wrap="square" rtlCol="0">
            <a:spAutoFit/>
          </a:bodyPr>
          <a:lstStyle/>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INTRODUCTION TO LOGIC FAMILIES</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CMOS LOGIC</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CMOS STEADY STATE AND DYNAMIC ELECTRICAL BEHAVIUOR</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CMOS LOGIC FAMILIES</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BIPOLAR LOGIC</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TRANSISTOR-TRANSISTOR LOGIC</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TTL FAMILIES</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CMOS/TTL INTERFACING</a:t>
            </a:r>
          </a:p>
          <a:p>
            <a:pPr marL="342900" indent="-342900">
              <a:lnSpc>
                <a:spcPct val="150000"/>
              </a:lnSpc>
              <a:buAutoNum type="arabicPeriod"/>
            </a:pPr>
            <a:r>
              <a:rPr lang="en-US" sz="2000" b="1" dirty="0">
                <a:solidFill>
                  <a:schemeClr val="tx2">
                    <a:lumMod val="75000"/>
                  </a:schemeClr>
                </a:solidFill>
                <a:latin typeface="Times New Roman" panose="02020603050405020304" pitchFamily="18" charset="0"/>
                <a:cs typeface="Times New Roman" panose="02020603050405020304" pitchFamily="18" charset="0"/>
              </a:rPr>
              <a:t> EMITTER COUPLED LOGIC</a:t>
            </a:r>
          </a:p>
          <a:p>
            <a:pPr>
              <a:lnSpc>
                <a:spcPct val="150000"/>
              </a:lnSpc>
            </a:pPr>
            <a:endParaRPr lang="en-IN" sz="20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837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908" t="12444" r="4809" b="21281"/>
          <a:stretch/>
        </p:blipFill>
        <p:spPr>
          <a:xfrm>
            <a:off x="1895375" y="1380743"/>
            <a:ext cx="8110729" cy="4460902"/>
          </a:xfrm>
          <a:prstGeom prst="rect">
            <a:avLst/>
          </a:prstGeom>
        </p:spPr>
      </p:pic>
      <p:sp>
        <p:nvSpPr>
          <p:cNvPr id="3" name="TextBox 2"/>
          <p:cNvSpPr txBox="1"/>
          <p:nvPr/>
        </p:nvSpPr>
        <p:spPr>
          <a:xfrm>
            <a:off x="4014216" y="689747"/>
            <a:ext cx="387304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9. Speed-Power Product</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51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35" t="5888" b="4777"/>
          <a:stretch/>
        </p:blipFill>
        <p:spPr>
          <a:xfrm>
            <a:off x="685800" y="1115568"/>
            <a:ext cx="11097418" cy="4855464"/>
          </a:xfrm>
          <a:prstGeom prst="rect">
            <a:avLst/>
          </a:prstGeom>
        </p:spPr>
      </p:pic>
      <p:sp>
        <p:nvSpPr>
          <p:cNvPr id="3" name="TextBox 2"/>
          <p:cNvSpPr txBox="1"/>
          <p:nvPr/>
        </p:nvSpPr>
        <p:spPr>
          <a:xfrm>
            <a:off x="4224528" y="0"/>
            <a:ext cx="3511410"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Transistor as a switch</a:t>
            </a:r>
            <a:endParaRPr lang="en-I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76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592" t="31695" b="17287"/>
          <a:stretch/>
        </p:blipFill>
        <p:spPr>
          <a:xfrm>
            <a:off x="2157984" y="838911"/>
            <a:ext cx="9123288" cy="4261104"/>
          </a:xfrm>
          <a:prstGeom prst="rect">
            <a:avLst/>
          </a:prstGeom>
        </p:spPr>
      </p:pic>
      <p:sp>
        <p:nvSpPr>
          <p:cNvPr id="3" name="TextBox 2"/>
          <p:cNvSpPr txBox="1"/>
          <p:nvPr/>
        </p:nvSpPr>
        <p:spPr>
          <a:xfrm>
            <a:off x="4288536" y="0"/>
            <a:ext cx="3956468" cy="523220"/>
          </a:xfrm>
          <a:prstGeom prst="rect">
            <a:avLst/>
          </a:prstGeom>
          <a:noFill/>
        </p:spPr>
        <p:txBody>
          <a:bodyPr wrap="none" rtlCol="0">
            <a:spAutoFit/>
          </a:bodyPr>
          <a:lstStyle/>
          <a:p>
            <a:pPr algn="ctr"/>
            <a:r>
              <a:rPr lang="en-US" sz="2800" b="1" dirty="0">
                <a:solidFill>
                  <a:schemeClr val="tx2">
                    <a:lumMod val="75000"/>
                  </a:schemeClr>
                </a:solidFill>
                <a:latin typeface="Times New Roman" panose="02020603050405020304" pitchFamily="18" charset="0"/>
                <a:cs typeface="Times New Roman" panose="02020603050405020304" pitchFamily="18" charset="0"/>
              </a:rPr>
              <a:t>CMOS TECHNOLOGY</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309606" y="5342554"/>
            <a:ext cx="8820043" cy="954107"/>
          </a:xfrm>
          <a:prstGeom prst="rect">
            <a:avLst/>
          </a:prstGeom>
          <a:noFill/>
        </p:spPr>
        <p:txBody>
          <a:bodyPr wrap="none" rtlCol="0">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CMOS technology provides two types of transistors: </a:t>
            </a:r>
          </a:p>
          <a:p>
            <a:pPr algn="just"/>
            <a:r>
              <a:rPr lang="en-US" sz="2800" dirty="0">
                <a:latin typeface="Times New Roman" panose="02020603050405020304" pitchFamily="18" charset="0"/>
                <a:cs typeface="Times New Roman" panose="02020603050405020304" pitchFamily="18" charset="0"/>
              </a:rPr>
              <a:t>an n-type transistor(</a:t>
            </a:r>
            <a:r>
              <a:rPr lang="en-US" sz="2800" dirty="0" err="1">
                <a:latin typeface="Times New Roman" panose="02020603050405020304" pitchFamily="18" charset="0"/>
                <a:cs typeface="Times New Roman" panose="02020603050405020304" pitchFamily="18" charset="0"/>
              </a:rPr>
              <a:t>nMOS</a:t>
            </a:r>
            <a:r>
              <a:rPr lang="en-US" sz="2800" dirty="0">
                <a:latin typeface="Times New Roman" panose="02020603050405020304" pitchFamily="18" charset="0"/>
                <a:cs typeface="Times New Roman" panose="02020603050405020304" pitchFamily="18" charset="0"/>
              </a:rPr>
              <a:t>) and a p-type transistor (</a:t>
            </a:r>
            <a:r>
              <a:rPr lang="en-US" sz="2800" dirty="0" err="1">
                <a:latin typeface="Times New Roman" panose="02020603050405020304" pitchFamily="18" charset="0"/>
                <a:cs typeface="Times New Roman" panose="02020603050405020304" pitchFamily="18" charset="0"/>
              </a:rPr>
              <a:t>pMOS</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21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45" t="32475" r="12784" b="11444"/>
          <a:stretch/>
        </p:blipFill>
        <p:spPr>
          <a:xfrm>
            <a:off x="957525" y="1618488"/>
            <a:ext cx="10677809" cy="3767328"/>
          </a:xfrm>
          <a:prstGeom prst="rect">
            <a:avLst/>
          </a:prstGeom>
        </p:spPr>
      </p:pic>
      <p:sp>
        <p:nvSpPr>
          <p:cNvPr id="3" name="TextBox 2"/>
          <p:cNvSpPr txBox="1"/>
          <p:nvPr/>
        </p:nvSpPr>
        <p:spPr>
          <a:xfrm>
            <a:off x="3944257" y="612648"/>
            <a:ext cx="4121514" cy="523220"/>
          </a:xfrm>
          <a:prstGeom prst="rect">
            <a:avLst/>
          </a:prstGeom>
          <a:noFill/>
        </p:spPr>
        <p:txBody>
          <a:bodyPr wrap="none" rtlCol="0">
            <a:spAutoFit/>
          </a:bodyPr>
          <a:lstStyle/>
          <a:p>
            <a:pPr algn="ctr"/>
            <a:r>
              <a:rPr lang="en-US" sz="2800" b="1" dirty="0">
                <a:solidFill>
                  <a:schemeClr val="tx2">
                    <a:lumMod val="75000"/>
                  </a:schemeClr>
                </a:solidFill>
                <a:latin typeface="Times New Roman" panose="02020603050405020304" pitchFamily="18" charset="0"/>
                <a:cs typeface="Times New Roman" panose="02020603050405020304" pitchFamily="18" charset="0"/>
              </a:rPr>
              <a:t>MOSFET Circuit Symbol</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50764" y="5358384"/>
            <a:ext cx="11419345" cy="1200329"/>
          </a:xfrm>
          <a:prstGeom prst="rect">
            <a:avLst/>
          </a:prstGeom>
          <a:noFill/>
        </p:spPr>
        <p:txBody>
          <a:bodyPr wrap="non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MOS principle:</a:t>
            </a:r>
          </a:p>
          <a:p>
            <a:pPr>
              <a:lnSpc>
                <a:spcPct val="150000"/>
              </a:lnSpc>
            </a:pPr>
            <a:r>
              <a:rPr lang="en-US" sz="2400" dirty="0">
                <a:latin typeface="Times New Roman" panose="02020603050405020304" pitchFamily="18" charset="0"/>
                <a:cs typeface="Times New Roman" panose="02020603050405020304" pitchFamily="18" charset="0"/>
              </a:rPr>
              <a:t>The gate is a control input. It effects the flow of electrical current between source and drain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061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345" t="32279" r="11882" b="11211"/>
          <a:stretch/>
        </p:blipFill>
        <p:spPr>
          <a:xfrm>
            <a:off x="1320925" y="1463040"/>
            <a:ext cx="10542077" cy="3976226"/>
          </a:xfrm>
          <a:prstGeom prst="rect">
            <a:avLst/>
          </a:prstGeom>
        </p:spPr>
      </p:pic>
    </p:spTree>
    <p:extLst>
      <p:ext uri="{BB962C8B-B14F-4D97-AF65-F5344CB8AC3E}">
        <p14:creationId xmlns:p14="http://schemas.microsoft.com/office/powerpoint/2010/main" val="172795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8653" y="3777829"/>
            <a:ext cx="8233198" cy="2915579"/>
          </a:xfrm>
          <a:prstGeom prst="rect">
            <a:avLst/>
          </a:prstGeom>
        </p:spPr>
      </p:pic>
      <p:sp>
        <p:nvSpPr>
          <p:cNvPr id="3" name="TextBox 2"/>
          <p:cNvSpPr txBox="1"/>
          <p:nvPr/>
        </p:nvSpPr>
        <p:spPr>
          <a:xfrm>
            <a:off x="1536192" y="822960"/>
            <a:ext cx="10076688" cy="2677656"/>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transistor consists of a stack of conducting gate, an insulating layer of silicon dioxide(SiO2) and the silicon wafer, also called the substrate .</a:t>
            </a: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An </a:t>
            </a:r>
            <a:r>
              <a:rPr lang="en-US" sz="2400" dirty="0" err="1">
                <a:latin typeface="Times New Roman" panose="02020603050405020304" pitchFamily="18" charset="0"/>
                <a:cs typeface="Times New Roman" panose="02020603050405020304" pitchFamily="18" charset="0"/>
              </a:rPr>
              <a:t>nMOS</a:t>
            </a:r>
            <a:r>
              <a:rPr lang="en-US" sz="2400" dirty="0">
                <a:latin typeface="Times New Roman" panose="02020603050405020304" pitchFamily="18" charset="0"/>
                <a:cs typeface="Times New Roman" panose="02020603050405020304" pitchFamily="18" charset="0"/>
              </a:rPr>
              <a:t> transistor is built with a p-type body and has a regions of n-type semiconductor adjacent to the gate called the source and drain.</a:t>
            </a: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pMOS</a:t>
            </a:r>
            <a:r>
              <a:rPr lang="en-US" sz="2400" dirty="0">
                <a:latin typeface="Times New Roman" panose="02020603050405020304" pitchFamily="18" charset="0"/>
                <a:cs typeface="Times New Roman" panose="02020603050405020304" pitchFamily="18" charset="0"/>
              </a:rPr>
              <a:t> consists of p-type source and drain regions with an n-type body.</a:t>
            </a: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a CMOS technology, with both flavors of transistors, the substrate is either n-type or p-type.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74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495" t="30094" r="11881" b="10860"/>
          <a:stretch/>
        </p:blipFill>
        <p:spPr>
          <a:xfrm>
            <a:off x="1554481" y="1143000"/>
            <a:ext cx="9200632" cy="4928616"/>
          </a:xfrm>
          <a:prstGeom prst="rect">
            <a:avLst/>
          </a:prstGeom>
        </p:spPr>
      </p:pic>
      <p:sp>
        <p:nvSpPr>
          <p:cNvPr id="3" name="TextBox 2"/>
          <p:cNvSpPr txBox="1"/>
          <p:nvPr/>
        </p:nvSpPr>
        <p:spPr>
          <a:xfrm>
            <a:off x="3840480" y="619780"/>
            <a:ext cx="3353995"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CMOS INVERTER</a:t>
            </a:r>
            <a:endParaRPr lang="en-I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582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40496" y="1719013"/>
            <a:ext cx="3346704" cy="3448807"/>
          </a:xfrm>
          <a:prstGeom prst="rect">
            <a:avLst/>
          </a:prstGeom>
        </p:spPr>
      </p:pic>
      <p:sp>
        <p:nvSpPr>
          <p:cNvPr id="3" name="TextBox 2"/>
          <p:cNvSpPr txBox="1"/>
          <p:nvPr/>
        </p:nvSpPr>
        <p:spPr>
          <a:xfrm>
            <a:off x="3921897" y="877824"/>
            <a:ext cx="4972836"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CMOS LOGIC STRUCTURE</a:t>
            </a:r>
            <a:endParaRPr lang="en-IN" sz="2800" b="1"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29740" y="1738204"/>
            <a:ext cx="7255329" cy="3958508"/>
          </a:xfrm>
          <a:prstGeom prst="rect">
            <a:avLst/>
          </a:prstGeom>
        </p:spPr>
      </p:pic>
    </p:spTree>
    <p:extLst>
      <p:ext uri="{BB962C8B-B14F-4D97-AF65-F5344CB8AC3E}">
        <p14:creationId xmlns:p14="http://schemas.microsoft.com/office/powerpoint/2010/main" val="323023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83864" y="758532"/>
            <a:ext cx="3487997" cy="3027083"/>
          </a:xfrm>
          <a:prstGeom prst="rect">
            <a:avLst/>
          </a:prstGeom>
        </p:spPr>
      </p:pic>
      <p:sp>
        <p:nvSpPr>
          <p:cNvPr id="3" name="TextBox 2"/>
          <p:cNvSpPr txBox="1"/>
          <p:nvPr/>
        </p:nvSpPr>
        <p:spPr>
          <a:xfrm>
            <a:off x="4700016" y="0"/>
            <a:ext cx="2390398"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CMOS NAND</a:t>
            </a:r>
            <a:endParaRPr lang="en-IN" sz="28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8144994" y="3959338"/>
            <a:ext cx="3930330" cy="1224668"/>
          </a:xfrm>
          <a:prstGeom prst="rect">
            <a:avLst/>
          </a:prstGeom>
        </p:spPr>
      </p:pic>
      <p:pic>
        <p:nvPicPr>
          <p:cNvPr id="5" name="Picture 4"/>
          <p:cNvPicPr>
            <a:picLocks noChangeAspect="1"/>
          </p:cNvPicPr>
          <p:nvPr/>
        </p:nvPicPr>
        <p:blipFill>
          <a:blip r:embed="rId4"/>
          <a:stretch>
            <a:fillRect/>
          </a:stretch>
        </p:blipFill>
        <p:spPr>
          <a:xfrm>
            <a:off x="423045" y="859116"/>
            <a:ext cx="7438949" cy="4727868"/>
          </a:xfrm>
          <a:prstGeom prst="rect">
            <a:avLst/>
          </a:prstGeom>
        </p:spPr>
      </p:pic>
      <p:pic>
        <p:nvPicPr>
          <p:cNvPr id="6" name="Picture 5"/>
          <p:cNvPicPr>
            <a:picLocks noChangeAspect="1"/>
          </p:cNvPicPr>
          <p:nvPr/>
        </p:nvPicPr>
        <p:blipFill>
          <a:blip r:embed="rId5"/>
          <a:stretch>
            <a:fillRect/>
          </a:stretch>
        </p:blipFill>
        <p:spPr>
          <a:xfrm>
            <a:off x="2701435" y="5686261"/>
            <a:ext cx="5582429" cy="1171739"/>
          </a:xfrm>
          <a:prstGeom prst="rect">
            <a:avLst/>
          </a:prstGeom>
        </p:spPr>
      </p:pic>
    </p:spTree>
    <p:extLst>
      <p:ext uri="{BB962C8B-B14F-4D97-AF65-F5344CB8AC3E}">
        <p14:creationId xmlns:p14="http://schemas.microsoft.com/office/powerpoint/2010/main" val="535146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8971" y="1186792"/>
            <a:ext cx="8697283" cy="4985408"/>
          </a:xfrm>
          <a:prstGeom prst="rect">
            <a:avLst/>
          </a:prstGeom>
        </p:spPr>
      </p:pic>
    </p:spTree>
    <p:extLst>
      <p:ext uri="{BB962C8B-B14F-4D97-AF65-F5344CB8AC3E}">
        <p14:creationId xmlns:p14="http://schemas.microsoft.com/office/powerpoint/2010/main" val="50650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99" t="19485" r="5110" b="6951"/>
          <a:stretch/>
        </p:blipFill>
        <p:spPr>
          <a:xfrm>
            <a:off x="2084832" y="685800"/>
            <a:ext cx="8750808" cy="338328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02" t="-2053" r="502" b="40759"/>
          <a:stretch/>
        </p:blipFill>
        <p:spPr>
          <a:xfrm>
            <a:off x="2084832" y="4162425"/>
            <a:ext cx="8833104" cy="2338259"/>
          </a:xfrm>
          <a:prstGeom prst="rect">
            <a:avLst/>
          </a:prstGeom>
        </p:spPr>
      </p:pic>
      <p:sp>
        <p:nvSpPr>
          <p:cNvPr id="4" name="TextBox 3"/>
          <p:cNvSpPr txBox="1"/>
          <p:nvPr/>
        </p:nvSpPr>
        <p:spPr>
          <a:xfrm>
            <a:off x="4855464" y="36576"/>
            <a:ext cx="2438488" cy="430887"/>
          </a:xfrm>
          <a:prstGeom prst="rect">
            <a:avLst/>
          </a:prstGeom>
          <a:noFill/>
        </p:spPr>
        <p:txBody>
          <a:bodyPr wrap="none" rtlCol="0">
            <a:spAutoFit/>
          </a:bodyPr>
          <a:lstStyle/>
          <a:p>
            <a:r>
              <a:rPr lang="en-US" sz="2200" b="1" dirty="0">
                <a:solidFill>
                  <a:schemeClr val="tx2">
                    <a:lumMod val="75000"/>
                  </a:schemeClr>
                </a:solidFill>
                <a:latin typeface="Times New Roman" panose="02020603050405020304" pitchFamily="18" charset="0"/>
                <a:cs typeface="Times New Roman" panose="02020603050405020304" pitchFamily="18" charset="0"/>
              </a:rPr>
              <a:t>INTRODUCTION</a:t>
            </a:r>
            <a:endParaRPr lang="en-IN" sz="22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61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136"/>
          <a:stretch/>
        </p:blipFill>
        <p:spPr>
          <a:xfrm>
            <a:off x="905256" y="2151706"/>
            <a:ext cx="4181292" cy="3673021"/>
          </a:xfrm>
          <a:prstGeom prst="rect">
            <a:avLst/>
          </a:prstGeom>
        </p:spPr>
      </p:pic>
      <p:sp>
        <p:nvSpPr>
          <p:cNvPr id="3" name="TextBox 2"/>
          <p:cNvSpPr txBox="1"/>
          <p:nvPr/>
        </p:nvSpPr>
        <p:spPr>
          <a:xfrm>
            <a:off x="905256" y="1307592"/>
            <a:ext cx="3150221"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3 Input NOR Gate:</a:t>
            </a:r>
            <a:endParaRPr lang="en-IN" sz="28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37612" y="2389451"/>
            <a:ext cx="4511836" cy="3252397"/>
          </a:xfrm>
          <a:prstGeom prst="rect">
            <a:avLst/>
          </a:prstGeom>
        </p:spPr>
      </p:pic>
      <p:sp>
        <p:nvSpPr>
          <p:cNvPr id="5" name="TextBox 4"/>
          <p:cNvSpPr txBox="1"/>
          <p:nvPr/>
        </p:nvSpPr>
        <p:spPr>
          <a:xfrm>
            <a:off x="7633880" y="1307592"/>
            <a:ext cx="3390672"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3 Input NAND Gate:</a:t>
            </a:r>
            <a:endParaRPr lang="en-I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611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2" r="7502"/>
          <a:stretch/>
        </p:blipFill>
        <p:spPr>
          <a:xfrm>
            <a:off x="840286" y="1308788"/>
            <a:ext cx="7269480" cy="4401164"/>
          </a:xfrm>
          <a:prstGeom prst="rect">
            <a:avLst/>
          </a:prstGeom>
        </p:spPr>
      </p:pic>
      <p:sp>
        <p:nvSpPr>
          <p:cNvPr id="3" name="TextBox 2"/>
          <p:cNvSpPr txBox="1"/>
          <p:nvPr/>
        </p:nvSpPr>
        <p:spPr>
          <a:xfrm>
            <a:off x="4288536" y="0"/>
            <a:ext cx="3190297"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CMOS AND GATE</a:t>
            </a:r>
            <a:endParaRPr lang="en-IN" sz="28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8285417" y="2355997"/>
            <a:ext cx="3430894" cy="2033123"/>
          </a:xfrm>
          <a:prstGeom prst="rect">
            <a:avLst/>
          </a:prstGeom>
        </p:spPr>
      </p:pic>
    </p:spTree>
    <p:extLst>
      <p:ext uri="{BB962C8B-B14F-4D97-AF65-F5344CB8AC3E}">
        <p14:creationId xmlns:p14="http://schemas.microsoft.com/office/powerpoint/2010/main" val="174907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0848" y="1476347"/>
            <a:ext cx="7115656" cy="4516823"/>
          </a:xfrm>
          <a:prstGeom prst="rect">
            <a:avLst/>
          </a:prstGeom>
        </p:spPr>
      </p:pic>
      <p:pic>
        <p:nvPicPr>
          <p:cNvPr id="3" name="Picture 2"/>
          <p:cNvPicPr>
            <a:picLocks noChangeAspect="1"/>
          </p:cNvPicPr>
          <p:nvPr/>
        </p:nvPicPr>
        <p:blipFill>
          <a:blip r:embed="rId3"/>
          <a:stretch>
            <a:fillRect/>
          </a:stretch>
        </p:blipFill>
        <p:spPr>
          <a:xfrm>
            <a:off x="8380212" y="2281721"/>
            <a:ext cx="3441904" cy="2007777"/>
          </a:xfrm>
          <a:prstGeom prst="rect">
            <a:avLst/>
          </a:prstGeom>
        </p:spPr>
      </p:pic>
      <p:sp>
        <p:nvSpPr>
          <p:cNvPr id="4" name="TextBox 3"/>
          <p:cNvSpPr txBox="1"/>
          <p:nvPr/>
        </p:nvSpPr>
        <p:spPr>
          <a:xfrm>
            <a:off x="4238676" y="567890"/>
            <a:ext cx="2969659" cy="523220"/>
          </a:xfrm>
          <a:prstGeom prst="rect">
            <a:avLst/>
          </a:prstGeom>
          <a:noFill/>
        </p:spPr>
        <p:txBody>
          <a:bodyPr wrap="non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CMOS OR GATE</a:t>
            </a:r>
            <a:endParaRPr lang="en-I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863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796" t="16897" r="9925" b="14755"/>
          <a:stretch/>
        </p:blipFill>
        <p:spPr>
          <a:xfrm>
            <a:off x="2752343" y="886967"/>
            <a:ext cx="7525513" cy="5423931"/>
          </a:xfrm>
          <a:prstGeom prst="rect">
            <a:avLst/>
          </a:prstGeom>
        </p:spPr>
      </p:pic>
    </p:spTree>
    <p:extLst>
      <p:ext uri="{BB962C8B-B14F-4D97-AF65-F5344CB8AC3E}">
        <p14:creationId xmlns:p14="http://schemas.microsoft.com/office/powerpoint/2010/main" val="415841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195" t="16506" r="10979" b="19234"/>
          <a:stretch/>
        </p:blipFill>
        <p:spPr>
          <a:xfrm>
            <a:off x="2360980" y="882396"/>
            <a:ext cx="7470040" cy="5093208"/>
          </a:xfrm>
          <a:prstGeom prst="rect">
            <a:avLst/>
          </a:prstGeom>
        </p:spPr>
      </p:pic>
    </p:spTree>
    <p:extLst>
      <p:ext uri="{BB962C8B-B14F-4D97-AF65-F5344CB8AC3E}">
        <p14:creationId xmlns:p14="http://schemas.microsoft.com/office/powerpoint/2010/main" val="2262352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8047" y="620091"/>
            <a:ext cx="6081088"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Electrical behavior of the CMOS:</a:t>
            </a:r>
            <a:endParaRPr lang="en-IN"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40664" y="1304482"/>
            <a:ext cx="6833922" cy="1200329"/>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The electrical behavior of CMOS circuits includes the</a:t>
            </a:r>
          </a:p>
          <a:p>
            <a:pPr marL="342900" indent="-342900">
              <a:buAutoNum type="arabicPeriod"/>
            </a:pPr>
            <a:r>
              <a:rPr lang="en-US" sz="2400" b="1" dirty="0">
                <a:latin typeface="Times New Roman" panose="02020603050405020304" pitchFamily="18" charset="0"/>
                <a:cs typeface="Times New Roman" panose="02020603050405020304" pitchFamily="18" charset="0"/>
              </a:rPr>
              <a:t>Steady state electrical behavior</a:t>
            </a:r>
          </a:p>
          <a:p>
            <a:pPr marL="342900" indent="-342900">
              <a:buAutoNum type="arabicPeriod"/>
            </a:pPr>
            <a:r>
              <a:rPr lang="en-US" sz="2400" b="1" dirty="0">
                <a:latin typeface="Times New Roman" panose="02020603050405020304" pitchFamily="18" charset="0"/>
                <a:cs typeface="Times New Roman" panose="02020603050405020304" pitchFamily="18" charset="0"/>
              </a:rPr>
              <a:t>Dynamic electrical behavior</a:t>
            </a:r>
            <a:endParaRPr lang="en-IN"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40664" y="2604427"/>
            <a:ext cx="11099402" cy="3890641"/>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1. Steady state electrical behavior: </a:t>
            </a:r>
            <a:r>
              <a:rPr lang="en-US" sz="2400" dirty="0">
                <a:latin typeface="Times New Roman" panose="02020603050405020304" pitchFamily="18" charset="0"/>
                <a:cs typeface="Times New Roman" panose="02020603050405020304" pitchFamily="18" charset="0"/>
              </a:rPr>
              <a:t>It is the behavior at the circuit when the inputs &amp; outputs are not changing.</a:t>
            </a:r>
          </a:p>
          <a:p>
            <a:pPr algn="just"/>
            <a:r>
              <a:rPr lang="en-US" sz="2400" b="1" dirty="0">
                <a:latin typeface="Times New Roman" panose="02020603050405020304" pitchFamily="18" charset="0"/>
                <a:cs typeface="Times New Roman" panose="02020603050405020304" pitchFamily="18" charset="0"/>
              </a:rPr>
              <a:t>Logic levels &amp; Noise margin:</a:t>
            </a:r>
          </a:p>
          <a:p>
            <a:pPr algn="just"/>
            <a:r>
              <a:rPr lang="en-US" sz="2400" dirty="0">
                <a:latin typeface="Times New Roman" panose="02020603050405020304" pitchFamily="18" charset="0"/>
                <a:cs typeface="Times New Roman" panose="02020603050405020304" pitchFamily="18" charset="0"/>
              </a:rPr>
              <a:t>The CMOS device manufactures specify the four voltage parameters. They are</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a:t>
            </a:r>
            <a:r>
              <a:rPr lang="en-US" sz="2400" b="1" baseline="-25000" dirty="0">
                <a:latin typeface="Times New Roman" panose="02020603050405020304" pitchFamily="18" charset="0"/>
                <a:cs typeface="Times New Roman" panose="02020603050405020304" pitchFamily="18" charset="0"/>
              </a:rPr>
              <a:t>IH(min)</a:t>
            </a:r>
            <a:r>
              <a:rPr lang="en-US" sz="2400" b="1" dirty="0">
                <a:latin typeface="Times New Roman" panose="02020603050405020304" pitchFamily="18" charset="0"/>
                <a:cs typeface="Times New Roman" panose="02020603050405020304" pitchFamily="18" charset="0"/>
              </a:rPr>
              <a:t>: High level input voltage</a:t>
            </a:r>
          </a:p>
          <a:p>
            <a:pPr algn="just"/>
            <a:r>
              <a:rPr lang="en-US" sz="2400" dirty="0">
                <a:latin typeface="Times New Roman" panose="02020603050405020304" pitchFamily="18" charset="0"/>
                <a:cs typeface="Times New Roman" panose="02020603050405020304" pitchFamily="18" charset="0"/>
              </a:rPr>
              <a:t>It is the minimum voltage level required for logic 1 at an input. Any voltage below this level will not be accepted as a HIGH by the logic circuit.</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a:t>
            </a:r>
            <a:r>
              <a:rPr lang="en-US" sz="2400" b="1" baseline="-25000" dirty="0">
                <a:latin typeface="Times New Roman" panose="02020603050405020304" pitchFamily="18" charset="0"/>
                <a:cs typeface="Times New Roman" panose="02020603050405020304" pitchFamily="18" charset="0"/>
              </a:rPr>
              <a:t>IL(max): </a:t>
            </a:r>
            <a:r>
              <a:rPr lang="en-US" sz="2400" b="1" dirty="0">
                <a:latin typeface="Times New Roman" panose="02020603050405020304" pitchFamily="18" charset="0"/>
                <a:cs typeface="Times New Roman" panose="02020603050405020304" pitchFamily="18" charset="0"/>
              </a:rPr>
              <a:t>Low level input voltage</a:t>
            </a:r>
          </a:p>
          <a:p>
            <a:pPr algn="just"/>
            <a:r>
              <a:rPr lang="en-US" sz="2400" dirty="0">
                <a:latin typeface="Times New Roman" panose="02020603050405020304" pitchFamily="18" charset="0"/>
                <a:cs typeface="Times New Roman" panose="02020603050405020304" pitchFamily="18" charset="0"/>
              </a:rPr>
              <a:t>It is the maximum voltage level required for a Logic 0 at an input. Any voltage above this level will not be accepted as a Low by the logic circuit.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118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7797" y="917378"/>
            <a:ext cx="9697039" cy="4893647"/>
          </a:xfrm>
          <a:prstGeom prst="rect">
            <a:avLst/>
          </a:prstGeom>
        </p:spPr>
        <p:txBody>
          <a:bodyPr wrap="square">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a:t>
            </a:r>
            <a:r>
              <a:rPr lang="en-US" sz="2400" b="1" baseline="-25000" dirty="0">
                <a:latin typeface="Times New Roman" panose="02020603050405020304" pitchFamily="18" charset="0"/>
                <a:cs typeface="Times New Roman" panose="02020603050405020304" pitchFamily="18" charset="0"/>
              </a:rPr>
              <a:t>OH(min)</a:t>
            </a:r>
            <a:r>
              <a:rPr lang="en-US" sz="2400" b="1" dirty="0">
                <a:latin typeface="Times New Roman" panose="02020603050405020304" pitchFamily="18" charset="0"/>
                <a:cs typeface="Times New Roman" panose="02020603050405020304" pitchFamily="18" charset="0"/>
              </a:rPr>
              <a:t>: High level output voltage</a:t>
            </a:r>
          </a:p>
          <a:p>
            <a:pPr algn="just"/>
            <a:r>
              <a:rPr lang="en-US" sz="2400" dirty="0">
                <a:latin typeface="Times New Roman" panose="02020603050405020304" pitchFamily="18" charset="0"/>
                <a:cs typeface="Times New Roman" panose="02020603050405020304" pitchFamily="18" charset="0"/>
              </a:rPr>
              <a:t>It is the minimum voltage level required for logic 1 at an output under defined load conditions.</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a:t>
            </a:r>
            <a:r>
              <a:rPr lang="en-US" sz="2400" b="1" baseline="-25000" dirty="0">
                <a:latin typeface="Times New Roman" panose="02020603050405020304" pitchFamily="18" charset="0"/>
                <a:cs typeface="Times New Roman" panose="02020603050405020304" pitchFamily="18" charset="0"/>
              </a:rPr>
              <a:t>OL(max): </a:t>
            </a:r>
            <a:r>
              <a:rPr lang="en-US" sz="2400" b="1" dirty="0">
                <a:latin typeface="Times New Roman" panose="02020603050405020304" pitchFamily="18" charset="0"/>
                <a:cs typeface="Times New Roman" panose="02020603050405020304" pitchFamily="18" charset="0"/>
              </a:rPr>
              <a:t>Low level output voltage</a:t>
            </a:r>
          </a:p>
          <a:p>
            <a:pPr algn="just"/>
            <a:r>
              <a:rPr lang="en-US" sz="2400" dirty="0">
                <a:latin typeface="Times New Roman" panose="02020603050405020304" pitchFamily="18" charset="0"/>
                <a:cs typeface="Times New Roman" panose="02020603050405020304" pitchFamily="18" charset="0"/>
              </a:rPr>
              <a:t>It is the maximum voltage level required for a Logic 0 at an output under defined load conditions.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practice, due to the unwanted signal called noise, sometimes the voltage at the input drops below V</a:t>
            </a:r>
            <a:r>
              <a:rPr lang="en-US" sz="2400" baseline="-25000" dirty="0">
                <a:latin typeface="Times New Roman" panose="02020603050405020304" pitchFamily="18" charset="0"/>
                <a:cs typeface="Times New Roman" panose="02020603050405020304" pitchFamily="18" charset="0"/>
              </a:rPr>
              <a:t>IH(min) </a:t>
            </a:r>
            <a:r>
              <a:rPr lang="en-US" sz="2400" dirty="0">
                <a:latin typeface="Times New Roman" panose="02020603050405020304" pitchFamily="18" charset="0"/>
                <a:cs typeface="Times New Roman" panose="02020603050405020304" pitchFamily="18" charset="0"/>
              </a:rPr>
              <a:t>or rise above V</a:t>
            </a:r>
            <a:r>
              <a:rPr lang="en-US" sz="2400" baseline="-25000" dirty="0">
                <a:latin typeface="Times New Roman" panose="02020603050405020304" pitchFamily="18" charset="0"/>
                <a:cs typeface="Times New Roman" panose="02020603050405020304" pitchFamily="18" charset="0"/>
              </a:rPr>
              <a:t>IL(max), </a:t>
            </a:r>
            <a:r>
              <a:rPr lang="en-US" sz="2400" dirty="0">
                <a:latin typeface="Times New Roman" panose="02020603050405020304" pitchFamily="18" charset="0"/>
                <a:cs typeface="Times New Roman" panose="02020603050405020304" pitchFamily="18" charset="0"/>
              </a:rPr>
              <a:t>which produces unpredictable operation.</a:t>
            </a:r>
          </a:p>
          <a:p>
            <a:pPr algn="just"/>
            <a:r>
              <a:rPr lang="en-US" sz="2400" dirty="0">
                <a:latin typeface="Times New Roman" panose="02020603050405020304" pitchFamily="18" charset="0"/>
                <a:cs typeface="Times New Roman" panose="02020603050405020304" pitchFamily="18" charset="0"/>
              </a:rPr>
              <a:t>To avoid this problem due to noise, voltage level V</a:t>
            </a:r>
            <a:r>
              <a:rPr lang="en-US" sz="2400" baseline="-25000" dirty="0">
                <a:latin typeface="Times New Roman" panose="02020603050405020304" pitchFamily="18" charset="0"/>
                <a:cs typeface="Times New Roman" panose="02020603050405020304" pitchFamily="18" charset="0"/>
              </a:rPr>
              <a:t>IH(min) </a:t>
            </a:r>
            <a:r>
              <a:rPr lang="en-US" sz="2400" dirty="0">
                <a:latin typeface="Times New Roman" panose="02020603050405020304" pitchFamily="18" charset="0"/>
                <a:cs typeface="Times New Roman" panose="02020603050405020304" pitchFamily="18" charset="0"/>
              </a:rPr>
              <a:t>is kept a few fraction of volts below V</a:t>
            </a:r>
            <a:r>
              <a:rPr lang="en-US" sz="2400" baseline="-25000" dirty="0">
                <a:latin typeface="Times New Roman" panose="02020603050405020304" pitchFamily="18" charset="0"/>
                <a:cs typeface="Times New Roman" panose="02020603050405020304" pitchFamily="18" charset="0"/>
              </a:rPr>
              <a:t>OH(min) </a:t>
            </a:r>
            <a:r>
              <a:rPr lang="en-US" sz="2400" dirty="0">
                <a:latin typeface="Times New Roman" panose="02020603050405020304" pitchFamily="18" charset="0"/>
                <a:cs typeface="Times New Roman" panose="02020603050405020304" pitchFamily="18" charset="0"/>
              </a:rPr>
              <a:t>and V</a:t>
            </a:r>
            <a:r>
              <a:rPr lang="en-US" sz="2400" baseline="-25000" dirty="0">
                <a:latin typeface="Times New Roman" panose="02020603050405020304" pitchFamily="18" charset="0"/>
                <a:cs typeface="Times New Roman" panose="02020603050405020304" pitchFamily="18" charset="0"/>
              </a:rPr>
              <a:t>IL(min) </a:t>
            </a:r>
            <a:r>
              <a:rPr lang="en-US" sz="2400" dirty="0">
                <a:latin typeface="Times New Roman" panose="02020603050405020304" pitchFamily="18" charset="0"/>
                <a:cs typeface="Times New Roman" panose="02020603050405020304" pitchFamily="18" charset="0"/>
              </a:rPr>
              <a:t>is kept above V</a:t>
            </a:r>
            <a:r>
              <a:rPr lang="en-US" sz="2400" baseline="-25000" dirty="0">
                <a:latin typeface="Times New Roman" panose="02020603050405020304" pitchFamily="18" charset="0"/>
                <a:cs typeface="Times New Roman" panose="02020603050405020304" pitchFamily="18" charset="0"/>
              </a:rPr>
              <a:t>OL(max), </a:t>
            </a:r>
            <a:r>
              <a:rPr lang="en-US" sz="2400" dirty="0">
                <a:latin typeface="Times New Roman" panose="02020603050405020304" pitchFamily="18" charset="0"/>
                <a:cs typeface="Times New Roman" panose="02020603050405020304" pitchFamily="18" charset="0"/>
              </a:rPr>
              <a:t>at the design time.</a:t>
            </a:r>
          </a:p>
        </p:txBody>
      </p:sp>
    </p:spTree>
    <p:extLst>
      <p:ext uri="{BB962C8B-B14F-4D97-AF65-F5344CB8AC3E}">
        <p14:creationId xmlns:p14="http://schemas.microsoft.com/office/powerpoint/2010/main" val="4179062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6215" y="553602"/>
            <a:ext cx="6366511" cy="2452898"/>
          </a:xfrm>
          <a:prstGeom prst="rect">
            <a:avLst/>
          </a:prstGeom>
        </p:spPr>
      </p:pic>
      <p:sp>
        <p:nvSpPr>
          <p:cNvPr id="4" name="TextBox 3"/>
          <p:cNvSpPr txBox="1"/>
          <p:nvPr/>
        </p:nvSpPr>
        <p:spPr>
          <a:xfrm>
            <a:off x="866275" y="3256462"/>
            <a:ext cx="6680098" cy="1200329"/>
          </a:xfrm>
          <a:prstGeom prst="rect">
            <a:avLst/>
          </a:prstGeom>
          <a:noFill/>
        </p:spPr>
        <p:txBody>
          <a:bodyPr wrap="non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Voltage levels &amp; Noise margins:</a:t>
            </a:r>
          </a:p>
          <a:p>
            <a:r>
              <a:rPr lang="en-US" sz="2400" dirty="0">
                <a:latin typeface="Times New Roman" panose="02020603050405020304" pitchFamily="18" charset="0"/>
                <a:cs typeface="Times New Roman" panose="02020603050405020304" pitchFamily="18" charset="0"/>
              </a:rPr>
              <a:t>	V</a:t>
            </a:r>
            <a:r>
              <a:rPr lang="en-US" sz="2400" baseline="-25000" dirty="0">
                <a:latin typeface="Times New Roman" panose="02020603050405020304" pitchFamily="18" charset="0"/>
                <a:cs typeface="Times New Roman" panose="02020603050405020304" pitchFamily="18" charset="0"/>
              </a:rPr>
              <a:t>OH(min)</a:t>
            </a:r>
            <a:r>
              <a:rPr lang="en-IN" sz="2400" dirty="0">
                <a:latin typeface="Times New Roman" panose="02020603050405020304" pitchFamily="18" charset="0"/>
                <a:cs typeface="Times New Roman" panose="02020603050405020304" pitchFamily="18" charset="0"/>
              </a:rPr>
              <a:t>: V</a:t>
            </a:r>
            <a:r>
              <a:rPr lang="en-IN" sz="2400" baseline="-25000" dirty="0">
                <a:latin typeface="Times New Roman" panose="02020603050405020304" pitchFamily="18" charset="0"/>
                <a:cs typeface="Times New Roman" panose="02020603050405020304" pitchFamily="18" charset="0"/>
              </a:rPr>
              <a:t>CC</a:t>
            </a:r>
            <a:r>
              <a:rPr lang="en-IN" sz="2400" dirty="0">
                <a:latin typeface="Times New Roman" panose="02020603050405020304" pitchFamily="18" charset="0"/>
                <a:cs typeface="Times New Roman" panose="02020603050405020304" pitchFamily="18" charset="0"/>
              </a:rPr>
              <a:t> – 0.1V ; V</a:t>
            </a:r>
            <a:r>
              <a:rPr lang="en-IN" sz="2400" baseline="-25000" dirty="0">
                <a:latin typeface="Times New Roman" panose="02020603050405020304" pitchFamily="18" charset="0"/>
                <a:cs typeface="Times New Roman" panose="02020603050405020304" pitchFamily="18" charset="0"/>
              </a:rPr>
              <a:t>IH(min): </a:t>
            </a:r>
            <a:r>
              <a:rPr lang="en-IN" sz="2400" dirty="0">
                <a:latin typeface="Times New Roman" panose="02020603050405020304" pitchFamily="18" charset="0"/>
                <a:cs typeface="Times New Roman" panose="02020603050405020304" pitchFamily="18" charset="0"/>
              </a:rPr>
              <a:t>70% of V</a:t>
            </a:r>
            <a:r>
              <a:rPr lang="en-IN" sz="2400" baseline="-25000" dirty="0">
                <a:latin typeface="Times New Roman" panose="02020603050405020304" pitchFamily="18" charset="0"/>
                <a:cs typeface="Times New Roman" panose="02020603050405020304" pitchFamily="18" charset="0"/>
              </a:rPr>
              <a:t>CC</a:t>
            </a:r>
          </a:p>
          <a:p>
            <a:r>
              <a:rPr lang="en-US" sz="2400" dirty="0">
                <a:latin typeface="Times New Roman" panose="02020603050405020304" pitchFamily="18" charset="0"/>
                <a:cs typeface="Times New Roman" panose="02020603050405020304" pitchFamily="18" charset="0"/>
              </a:rPr>
              <a:t>	V</a:t>
            </a:r>
            <a:r>
              <a:rPr lang="en-US" sz="2400" baseline="-25000" dirty="0">
                <a:latin typeface="Times New Roman" panose="02020603050405020304" pitchFamily="18" charset="0"/>
                <a:cs typeface="Times New Roman" panose="02020603050405020304" pitchFamily="18" charset="0"/>
              </a:rPr>
              <a:t>IL(max) </a:t>
            </a:r>
            <a:r>
              <a:rPr lang="en-US" sz="2400" dirty="0">
                <a:latin typeface="Times New Roman" panose="02020603050405020304" pitchFamily="18" charset="0"/>
                <a:cs typeface="Times New Roman" panose="02020603050405020304" pitchFamily="18" charset="0"/>
              </a:rPr>
              <a:t>: 30% of V</a:t>
            </a:r>
            <a:r>
              <a:rPr lang="en-US" sz="2400" baseline="-25000" dirty="0">
                <a:latin typeface="Times New Roman" panose="02020603050405020304" pitchFamily="18" charset="0"/>
                <a:cs typeface="Times New Roman" panose="02020603050405020304" pitchFamily="18" charset="0"/>
              </a:rPr>
              <a:t>CC</a:t>
            </a:r>
            <a:r>
              <a:rPr lang="en-US" sz="2400" dirty="0">
                <a:latin typeface="Times New Roman" panose="02020603050405020304" pitchFamily="18" charset="0"/>
                <a:cs typeface="Times New Roman" panose="02020603050405020304" pitchFamily="18" charset="0"/>
              </a:rPr>
              <a:t> ; V</a:t>
            </a:r>
            <a:r>
              <a:rPr lang="en-US" sz="2400" baseline="-25000" dirty="0">
                <a:latin typeface="Times New Roman" panose="02020603050405020304" pitchFamily="18" charset="0"/>
                <a:cs typeface="Times New Roman" panose="02020603050405020304" pitchFamily="18" charset="0"/>
              </a:rPr>
              <a:t>OL(max) </a:t>
            </a:r>
            <a:r>
              <a:rPr lang="en-US" sz="2400" dirty="0">
                <a:latin typeface="Times New Roman" panose="02020603050405020304" pitchFamily="18" charset="0"/>
                <a:cs typeface="Times New Roman" panose="02020603050405020304" pitchFamily="18" charset="0"/>
              </a:rPr>
              <a:t>: Ground + 0.1V</a:t>
            </a:r>
          </a:p>
        </p:txBody>
      </p:sp>
      <p:sp>
        <p:nvSpPr>
          <p:cNvPr id="5" name="TextBox 4"/>
          <p:cNvSpPr txBox="1"/>
          <p:nvPr/>
        </p:nvSpPr>
        <p:spPr>
          <a:xfrm>
            <a:off x="866274" y="4774131"/>
            <a:ext cx="1123268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Fan-in: The maximum no. of digital inputs that a single logic gate can accept.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Fan-out: The maximum no. of digital outputs that the circuit can operate properly.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4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6648" y="1896177"/>
            <a:ext cx="10212404"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speed &amp; power consumption of CMOS devices are mostly depends on AC or dynamic characteristics of the device and its load.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AC characteristics refers to the output changes between states.</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29903" y="3555932"/>
            <a:ext cx="7673896" cy="1200329"/>
          </a:xfrm>
          <a:prstGeom prst="rect">
            <a:avLst/>
          </a:prstGeom>
          <a:noFill/>
        </p:spPr>
        <p:txBody>
          <a:bodyPr wrap="none" rtlCol="0">
            <a:spAutoFit/>
          </a:bodyPr>
          <a:lstStyle/>
          <a:p>
            <a:pPr algn="just"/>
            <a:r>
              <a:rPr lang="en-US" sz="2400" dirty="0">
                <a:latin typeface="Times New Roman" panose="02020603050405020304" pitchFamily="18" charset="0"/>
                <a:cs typeface="Times New Roman" panose="02020603050405020304" pitchFamily="18" charset="0"/>
              </a:rPr>
              <a:t>The speed of the CMOS device depends on 2 characteristics:</a:t>
            </a:r>
          </a:p>
          <a:p>
            <a:pPr marL="342900" indent="-342900" algn="just">
              <a:buAutoNum type="arabicPeriod"/>
            </a:pPr>
            <a:r>
              <a:rPr lang="en-US" sz="2400" b="1" dirty="0">
                <a:latin typeface="Times New Roman" panose="02020603050405020304" pitchFamily="18" charset="0"/>
                <a:cs typeface="Times New Roman" panose="02020603050405020304" pitchFamily="18" charset="0"/>
              </a:rPr>
              <a:t>Transition time</a:t>
            </a:r>
          </a:p>
          <a:p>
            <a:pPr marL="342900" indent="-342900" algn="just">
              <a:buAutoNum type="arabicPeriod"/>
            </a:pPr>
            <a:r>
              <a:rPr lang="en-US" sz="2400" b="1" dirty="0">
                <a:latin typeface="Times New Roman" panose="02020603050405020304" pitchFamily="18" charset="0"/>
                <a:cs typeface="Times New Roman" panose="02020603050405020304" pitchFamily="18" charset="0"/>
              </a:rPr>
              <a:t>Propagation delay</a:t>
            </a:r>
            <a:endParaRPr lang="en-IN"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939550" y="973967"/>
            <a:ext cx="5283819" cy="461665"/>
          </a:xfrm>
          <a:prstGeom prst="rect">
            <a:avLst/>
          </a:prstGeom>
        </p:spPr>
        <p:txBody>
          <a:bodyPr wrap="none">
            <a:spAutoFit/>
          </a:bodyPr>
          <a:lstStyle/>
          <a:p>
            <a:pPr algn="just"/>
            <a:r>
              <a:rPr lang="en-US" sz="2400" b="1" dirty="0">
                <a:latin typeface="Times New Roman" panose="02020603050405020304" pitchFamily="18" charset="0"/>
                <a:cs typeface="Times New Roman" panose="02020603050405020304" pitchFamily="18" charset="0"/>
              </a:rPr>
              <a:t>2. CMOS Dynamic electrical behavior:</a:t>
            </a:r>
          </a:p>
        </p:txBody>
      </p:sp>
    </p:spTree>
    <p:extLst>
      <p:ext uri="{BB962C8B-B14F-4D97-AF65-F5344CB8AC3E}">
        <p14:creationId xmlns:p14="http://schemas.microsoft.com/office/powerpoint/2010/main" val="1850294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2970" y="2974207"/>
            <a:ext cx="7756172"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Rise time(</a:t>
            </a:r>
            <a:r>
              <a:rPr lang="en-US" sz="2400" dirty="0" err="1">
                <a:latin typeface="Times New Roman" panose="02020603050405020304" pitchFamily="18" charset="0"/>
                <a:cs typeface="Times New Roman" panose="02020603050405020304" pitchFamily="18" charset="0"/>
              </a:rPr>
              <a:t>tr</a:t>
            </a:r>
            <a:r>
              <a:rPr lang="en-US" sz="2400" dirty="0">
                <a:latin typeface="Times New Roman" panose="02020603050405020304" pitchFamily="18" charset="0"/>
                <a:cs typeface="Times New Roman" panose="02020603050405020304" pitchFamily="18" charset="0"/>
              </a:rPr>
              <a:t>): It is the time taken by the output to change from low to high.</a:t>
            </a:r>
          </a:p>
          <a:p>
            <a:pPr algn="just"/>
            <a:r>
              <a:rPr lang="en-US" sz="2400" dirty="0">
                <a:latin typeface="Times New Roman" panose="02020603050405020304" pitchFamily="18" charset="0"/>
                <a:cs typeface="Times New Roman" panose="02020603050405020304" pitchFamily="18" charset="0"/>
              </a:rPr>
              <a:t>Fall time(</a:t>
            </a:r>
            <a:r>
              <a:rPr lang="en-US" sz="2400" dirty="0" err="1">
                <a:latin typeface="Times New Roman" panose="02020603050405020304" pitchFamily="18" charset="0"/>
                <a:cs typeface="Times New Roman" panose="02020603050405020304" pitchFamily="18" charset="0"/>
              </a:rPr>
              <a:t>tf</a:t>
            </a:r>
            <a:r>
              <a:rPr lang="en-US" sz="2400" dirty="0">
                <a:latin typeface="Times New Roman" panose="02020603050405020304" pitchFamily="18" charset="0"/>
                <a:cs typeface="Times New Roman" panose="02020603050405020304" pitchFamily="18" charset="0"/>
              </a:rPr>
              <a:t>): It is the time taken by the output to change from high to low.</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95294" y="4658675"/>
            <a:ext cx="7971523" cy="157370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rise time &amp; fall time of a CMOS output depends mainly on two factors, the ON transistor resistance and the load capacitance. Since increase in load capacitance increases transition time.</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37362" y="944494"/>
            <a:ext cx="8329455" cy="2308324"/>
          </a:xfrm>
          <a:prstGeom prst="rect">
            <a:avLst/>
          </a:prstGeom>
          <a:noFill/>
        </p:spPr>
        <p:txBody>
          <a:bodyPr wrap="square" rtlCol="0">
            <a:spAutoFit/>
          </a:bodyPr>
          <a:lstStyle/>
          <a:p>
            <a:pPr marL="457200" indent="-457200" algn="just">
              <a:buAutoNum type="arabicPeriod"/>
            </a:pPr>
            <a:r>
              <a:rPr lang="en-US" sz="2400" b="1" dirty="0">
                <a:latin typeface="Times New Roman" panose="02020603050405020304" pitchFamily="18" charset="0"/>
                <a:cs typeface="Times New Roman" panose="02020603050405020304" pitchFamily="18" charset="0"/>
              </a:rPr>
              <a:t>Transition time: </a:t>
            </a:r>
            <a:r>
              <a:rPr lang="en-US" sz="2400" dirty="0">
                <a:latin typeface="Times New Roman" panose="02020603050405020304" pitchFamily="18" charset="0"/>
                <a:cs typeface="Times New Roman" panose="02020603050405020304" pitchFamily="18" charset="0"/>
              </a:rPr>
              <a:t>The amount of time that the output at a logic circuit takes to change from one state to another is called the transition time.</a:t>
            </a:r>
          </a:p>
          <a:p>
            <a:pPr algn="just"/>
            <a:r>
              <a:rPr lang="en-US" sz="2400" dirty="0">
                <a:latin typeface="Times New Roman" panose="02020603050405020304" pitchFamily="18" charset="0"/>
                <a:cs typeface="Times New Roman" panose="02020603050405020304" pitchFamily="18" charset="0"/>
              </a:rPr>
              <a:t>      In practice outputs cannot change instantaneously, because</a:t>
            </a:r>
          </a:p>
          <a:p>
            <a:pPr algn="just"/>
            <a:r>
              <a:rPr lang="en-US" sz="2400" dirty="0">
                <a:latin typeface="Times New Roman" panose="02020603050405020304" pitchFamily="18" charset="0"/>
                <a:cs typeface="Times New Roman" panose="02020603050405020304" pitchFamily="18" charset="0"/>
              </a:rPr>
              <a:t>      they need time to change.</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255118" y="492824"/>
            <a:ext cx="2936882" cy="5333599"/>
          </a:xfrm>
          <a:prstGeom prst="rect">
            <a:avLst/>
          </a:prstGeom>
        </p:spPr>
      </p:pic>
    </p:spTree>
    <p:extLst>
      <p:ext uri="{BB962C8B-B14F-4D97-AF65-F5344CB8AC3E}">
        <p14:creationId xmlns:p14="http://schemas.microsoft.com/office/powerpoint/2010/main" val="46188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442" t="32085" r="6012" b="13781"/>
          <a:stretch/>
        </p:blipFill>
        <p:spPr>
          <a:xfrm>
            <a:off x="1755649" y="1197862"/>
            <a:ext cx="9786714" cy="5212081"/>
          </a:xfrm>
          <a:prstGeom prst="rect">
            <a:avLst/>
          </a:prstGeom>
        </p:spPr>
      </p:pic>
    </p:spTree>
    <p:extLst>
      <p:ext uri="{BB962C8B-B14F-4D97-AF65-F5344CB8AC3E}">
        <p14:creationId xmlns:p14="http://schemas.microsoft.com/office/powerpoint/2010/main" val="1198664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176" y="953522"/>
            <a:ext cx="6987770" cy="5632311"/>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2. Propagation delay: </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propagation delay is the amount of time that it takes for a change in the input signal for produce in the output signal.</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shorter propagation delay, the higher the speed of the circuit &amp; vice-versa</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propagation delay is determined using two basic time intervals. </a:t>
            </a:r>
          </a:p>
          <a:p>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t</a:t>
            </a:r>
            <a:r>
              <a:rPr lang="en-US" sz="2400" b="1" baseline="-25000" dirty="0">
                <a:latin typeface="Times New Roman" panose="02020603050405020304" pitchFamily="18" charset="0"/>
                <a:cs typeface="Times New Roman" panose="02020603050405020304" pitchFamily="18" charset="0"/>
              </a:rPr>
              <a:t>PLH</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the delay time measured when output is changing from logic 0 to logic 1.</a:t>
            </a:r>
          </a:p>
          <a:p>
            <a:pPr marL="342900" indent="-342900">
              <a:buAutoNum type="arabicPeriod"/>
            </a:pPr>
            <a:r>
              <a:rPr lang="en-US" sz="2400" b="1" dirty="0">
                <a:latin typeface="Times New Roman" panose="02020603050405020304" pitchFamily="18" charset="0"/>
                <a:cs typeface="Times New Roman" panose="02020603050405020304" pitchFamily="18" charset="0"/>
              </a:rPr>
              <a:t>t</a:t>
            </a:r>
            <a:r>
              <a:rPr lang="en-US" sz="2400" b="1" baseline="-25000" dirty="0">
                <a:latin typeface="Times New Roman" panose="02020603050405020304" pitchFamily="18" charset="0"/>
                <a:cs typeface="Times New Roman" panose="02020603050405020304" pitchFamily="18" charset="0"/>
              </a:rPr>
              <a:t>PHL</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the delay time measured when output is changing from logic 1 to logic 0.</a:t>
            </a:r>
            <a:endParaRPr lang="en-IN" sz="2400" dirty="0"/>
          </a:p>
        </p:txBody>
      </p:sp>
      <p:pic>
        <p:nvPicPr>
          <p:cNvPr id="4" name="Picture 3"/>
          <p:cNvPicPr>
            <a:picLocks noChangeAspect="1"/>
          </p:cNvPicPr>
          <p:nvPr/>
        </p:nvPicPr>
        <p:blipFill>
          <a:blip r:embed="rId2"/>
          <a:stretch>
            <a:fillRect/>
          </a:stretch>
        </p:blipFill>
        <p:spPr>
          <a:xfrm>
            <a:off x="8266599" y="1055763"/>
            <a:ext cx="3524349" cy="3833872"/>
          </a:xfrm>
          <a:prstGeom prst="rect">
            <a:avLst/>
          </a:prstGeom>
        </p:spPr>
      </p:pic>
      <p:sp>
        <p:nvSpPr>
          <p:cNvPr id="6" name="TextBox 5"/>
          <p:cNvSpPr txBox="1"/>
          <p:nvPr/>
        </p:nvSpPr>
        <p:spPr>
          <a:xfrm>
            <a:off x="9615638" y="5117433"/>
            <a:ext cx="635268" cy="369332"/>
          </a:xfrm>
          <a:prstGeom prst="rect">
            <a:avLst/>
          </a:prstGeom>
          <a:noFill/>
        </p:spPr>
        <p:txBody>
          <a:bodyPr wrap="square" rtlCol="0">
            <a:spAutoFit/>
          </a:bodyPr>
          <a:lstStyle/>
          <a:p>
            <a:r>
              <a:rPr lang="en-US" dirty="0"/>
              <a:t>t</a:t>
            </a:r>
            <a:r>
              <a:rPr lang="en-US" baseline="-25000" dirty="0"/>
              <a:t>PHL</a:t>
            </a:r>
            <a:endParaRPr lang="en-IN" baseline="-25000" dirty="0"/>
          </a:p>
        </p:txBody>
      </p:sp>
      <p:sp>
        <p:nvSpPr>
          <p:cNvPr id="7" name="TextBox 6"/>
          <p:cNvSpPr txBox="1"/>
          <p:nvPr/>
        </p:nvSpPr>
        <p:spPr>
          <a:xfrm>
            <a:off x="10576559" y="5114226"/>
            <a:ext cx="588746" cy="369332"/>
          </a:xfrm>
          <a:prstGeom prst="rect">
            <a:avLst/>
          </a:prstGeom>
          <a:noFill/>
        </p:spPr>
        <p:txBody>
          <a:bodyPr wrap="square" rtlCol="0">
            <a:spAutoFit/>
          </a:bodyPr>
          <a:lstStyle/>
          <a:p>
            <a:r>
              <a:rPr lang="en-US" dirty="0"/>
              <a:t>t</a:t>
            </a:r>
            <a:r>
              <a:rPr lang="en-US" baseline="-25000" dirty="0"/>
              <a:t>PLH</a:t>
            </a:r>
            <a:endParaRPr lang="en-IN" baseline="-25000" dirty="0"/>
          </a:p>
        </p:txBody>
      </p:sp>
    </p:spTree>
    <p:extLst>
      <p:ext uri="{BB962C8B-B14F-4D97-AF65-F5344CB8AC3E}">
        <p14:creationId xmlns:p14="http://schemas.microsoft.com/office/powerpoint/2010/main" val="302921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7621" y="519765"/>
            <a:ext cx="5098448" cy="523220"/>
          </a:xfrm>
          <a:prstGeom prst="rect">
            <a:avLst/>
          </a:prstGeom>
          <a:noFill/>
        </p:spPr>
        <p:txBody>
          <a:bodyPr wrap="none" rtlCol="0">
            <a:spAutoFit/>
          </a:bodyPr>
          <a:lstStyle/>
          <a:p>
            <a:pPr algn="ctr"/>
            <a:r>
              <a:rPr lang="en-US" sz="2800" b="1" dirty="0">
                <a:latin typeface="Times New Roman" panose="02020603050405020304" pitchFamily="18" charset="0"/>
                <a:cs typeface="Times New Roman" panose="02020603050405020304" pitchFamily="18" charset="0"/>
              </a:rPr>
              <a:t>Resistor Transistor Logic (RTL)</a:t>
            </a:r>
            <a:endParaRPr lang="en-IN" sz="28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88207" y="1349943"/>
            <a:ext cx="10833233" cy="5632311"/>
          </a:xfrm>
          <a:prstGeom prst="rect">
            <a:avLst/>
          </a:prstGeom>
          <a:noFill/>
        </p:spPr>
        <p:txBody>
          <a:bodyPr wrap="square" rtlCol="0">
            <a:spAutoFit/>
          </a:bodyPr>
          <a:lstStyle/>
          <a:p>
            <a:pPr algn="just">
              <a:lnSpc>
                <a:spcPct val="150000"/>
              </a:lnSpc>
              <a:buFont typeface="Wingdings" pitchFamily="2" charset="2"/>
              <a:buChar char="Ø"/>
            </a:pPr>
            <a:r>
              <a:rPr lang="en-US" sz="2400" b="1" dirty="0">
                <a:latin typeface="Times New Roman" pitchFamily="18" charset="0"/>
                <a:cs typeface="Times New Roman" pitchFamily="18" charset="0"/>
              </a:rPr>
              <a:t>Resistor–transistor logic</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RTL</a:t>
            </a:r>
            <a:r>
              <a:rPr lang="en-US" sz="2400" dirty="0">
                <a:latin typeface="Times New Roman" pitchFamily="18" charset="0"/>
                <a:cs typeface="Times New Roman" pitchFamily="18" charset="0"/>
              </a:rPr>
              <a:t>) (sometimes also </a:t>
            </a:r>
            <a:r>
              <a:rPr lang="en-US" sz="2400" b="1" dirty="0">
                <a:latin typeface="Times New Roman" pitchFamily="18" charset="0"/>
                <a:cs typeface="Times New Roman" pitchFamily="18" charset="0"/>
              </a:rPr>
              <a:t>transistor–resistor logic</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TRL</a:t>
            </a:r>
            <a:r>
              <a:rPr lang="en-US" sz="2400" dirty="0">
                <a:latin typeface="Times New Roman" pitchFamily="18" charset="0"/>
                <a:cs typeface="Times New Roman" pitchFamily="18" charset="0"/>
              </a:rPr>
              <a:t>)) is a class of digital circuits built using resistors as the input network and bipolar junction transistors (BJTs) as switching devices.</a:t>
            </a:r>
          </a:p>
          <a:p>
            <a:pPr algn="just">
              <a:lnSpc>
                <a:spcPct val="150000"/>
              </a:lnSpc>
              <a:buFont typeface="Wingdings" pitchFamily="2" charset="2"/>
              <a:buChar char="Ø"/>
            </a:pPr>
            <a:r>
              <a:rPr lang="en-US" sz="2400" dirty="0">
                <a:latin typeface="Times New Roman" pitchFamily="18" charset="0"/>
                <a:cs typeface="Times New Roman" pitchFamily="18" charset="0"/>
              </a:rPr>
              <a:t> RTL is the earliest class of transistorized digital logic circuit; it was succeeded by diode–transistor logic (DTL) and transistor–transistor logic(TTL).</a:t>
            </a:r>
          </a:p>
          <a:p>
            <a:pPr algn="just">
              <a:lnSpc>
                <a:spcPct val="150000"/>
              </a:lnSpc>
              <a:buFont typeface="Wingdings" pitchFamily="2" charset="2"/>
              <a:buChar char="Ø"/>
            </a:pPr>
            <a:r>
              <a:rPr lang="en-US" sz="2400" dirty="0">
                <a:latin typeface="Times New Roman" pitchFamily="18" charset="0"/>
                <a:cs typeface="Times New Roman" pitchFamily="18" charset="0"/>
              </a:rPr>
              <a:t>RTL circuits were first constructed with discrete components but in 1961 it became the first digital logic family to be produced as a monolithic integrated circuit.</a:t>
            </a:r>
          </a:p>
          <a:p>
            <a:pPr algn="just">
              <a:lnSpc>
                <a:spcPct val="150000"/>
              </a:lnSpc>
              <a:buFont typeface="Wingdings" pitchFamily="2" charset="2"/>
              <a:buChar char="Ø"/>
            </a:pPr>
            <a:r>
              <a:rPr lang="en-US" sz="2400" dirty="0">
                <a:latin typeface="Times New Roman" panose="02020603050405020304" pitchFamily="18" charset="0"/>
                <a:cs typeface="Times New Roman" panose="02020603050405020304" pitchFamily="18" charset="0"/>
              </a:rPr>
              <a:t>Here Transistors used in Saturation and Cut-off region. So speed of this logic family is low.</a:t>
            </a: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3883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09686" y="1152774"/>
            <a:ext cx="3991680" cy="3842737"/>
          </a:xfrm>
          <a:prstGeom prst="rect">
            <a:avLst/>
          </a:prstGeom>
        </p:spPr>
      </p:pic>
      <p:sp>
        <p:nvSpPr>
          <p:cNvPr id="3" name="TextBox 2"/>
          <p:cNvSpPr txBox="1"/>
          <p:nvPr/>
        </p:nvSpPr>
        <p:spPr>
          <a:xfrm>
            <a:off x="4296101" y="519765"/>
            <a:ext cx="2861489" cy="523220"/>
          </a:xfrm>
          <a:prstGeom prst="rect">
            <a:avLst/>
          </a:prstGeom>
          <a:noFill/>
        </p:spPr>
        <p:txBody>
          <a:bodyPr wrap="none" rtlCol="0">
            <a:spAutoFit/>
          </a:bodyPr>
          <a:lstStyle/>
          <a:p>
            <a:pPr algn="ctr"/>
            <a:r>
              <a:rPr lang="en-US" sz="2800" b="1" dirty="0">
                <a:latin typeface="Times New Roman" panose="02020603050405020304" pitchFamily="18" charset="0"/>
                <a:cs typeface="Times New Roman" panose="02020603050405020304" pitchFamily="18" charset="0"/>
              </a:rPr>
              <a:t>RTL INVERTER</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109132" y="3589215"/>
            <a:ext cx="5847520" cy="2812591"/>
          </a:xfrm>
          <a:prstGeom prst="rect">
            <a:avLst/>
          </a:prstGeom>
        </p:spPr>
      </p:pic>
      <p:pic>
        <p:nvPicPr>
          <p:cNvPr id="5" name="Picture 4"/>
          <p:cNvPicPr>
            <a:picLocks noChangeAspect="1"/>
          </p:cNvPicPr>
          <p:nvPr/>
        </p:nvPicPr>
        <p:blipFill>
          <a:blip r:embed="rId4"/>
          <a:stretch>
            <a:fillRect/>
          </a:stretch>
        </p:blipFill>
        <p:spPr>
          <a:xfrm>
            <a:off x="2342197" y="1369759"/>
            <a:ext cx="2952902" cy="1397072"/>
          </a:xfrm>
          <a:prstGeom prst="rect">
            <a:avLst/>
          </a:prstGeom>
        </p:spPr>
      </p:pic>
    </p:spTree>
    <p:extLst>
      <p:ext uri="{BB962C8B-B14F-4D97-AF65-F5344CB8AC3E}">
        <p14:creationId xmlns:p14="http://schemas.microsoft.com/office/powerpoint/2010/main" val="260094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3563" y="635268"/>
            <a:ext cx="2857064" cy="523220"/>
          </a:xfrm>
          <a:prstGeom prst="rect">
            <a:avLst/>
          </a:prstGeom>
          <a:noFill/>
        </p:spPr>
        <p:txBody>
          <a:bodyPr wrap="none" rtlCol="0">
            <a:spAutoFit/>
          </a:bodyPr>
          <a:lstStyle/>
          <a:p>
            <a:pPr algn="ctr"/>
            <a:r>
              <a:rPr lang="en-US" sz="2800" b="1" dirty="0">
                <a:latin typeface="Times New Roman" panose="02020603050405020304" pitchFamily="18" charset="0"/>
                <a:cs typeface="Times New Roman" panose="02020603050405020304" pitchFamily="18" charset="0"/>
              </a:rPr>
              <a:t>RTL NOR GATE</a:t>
            </a:r>
            <a:endParaRPr lang="en-IN" sz="2800" b="1" dirty="0">
              <a:latin typeface="Times New Roman" panose="02020603050405020304" pitchFamily="18" charset="0"/>
              <a:cs typeface="Times New Roman" panose="02020603050405020304" pitchFamily="18" charset="0"/>
            </a:endParaRPr>
          </a:p>
        </p:txBody>
      </p:sp>
      <p:pic>
        <p:nvPicPr>
          <p:cNvPr id="3" name="object 15"/>
          <p:cNvPicPr/>
          <p:nvPr/>
        </p:nvPicPr>
        <p:blipFill>
          <a:blip r:embed="rId2" cstate="print"/>
          <a:stretch>
            <a:fillRect/>
          </a:stretch>
        </p:blipFill>
        <p:spPr>
          <a:xfrm>
            <a:off x="6294199" y="1345177"/>
            <a:ext cx="4794104" cy="2745559"/>
          </a:xfrm>
          <a:prstGeom prst="rect">
            <a:avLst/>
          </a:prstGeom>
        </p:spPr>
      </p:pic>
      <p:pic>
        <p:nvPicPr>
          <p:cNvPr id="4" name="object 16"/>
          <p:cNvPicPr/>
          <p:nvPr/>
        </p:nvPicPr>
        <p:blipFill rotWithShape="1">
          <a:blip r:embed="rId3" cstate="print"/>
          <a:srcRect t="3739"/>
          <a:stretch/>
        </p:blipFill>
        <p:spPr>
          <a:xfrm>
            <a:off x="7330481" y="4533498"/>
            <a:ext cx="3757822" cy="2237875"/>
          </a:xfrm>
          <a:prstGeom prst="rect">
            <a:avLst/>
          </a:prstGeom>
        </p:spPr>
      </p:pic>
      <p:pic>
        <p:nvPicPr>
          <p:cNvPr id="5" name="Picture 4"/>
          <p:cNvPicPr>
            <a:picLocks noChangeAspect="1"/>
          </p:cNvPicPr>
          <p:nvPr/>
        </p:nvPicPr>
        <p:blipFill>
          <a:blip r:embed="rId4"/>
          <a:stretch>
            <a:fillRect/>
          </a:stretch>
        </p:blipFill>
        <p:spPr>
          <a:xfrm>
            <a:off x="657385" y="1345177"/>
            <a:ext cx="4838639" cy="1090015"/>
          </a:xfrm>
          <a:prstGeom prst="rect">
            <a:avLst/>
          </a:prstGeom>
        </p:spPr>
      </p:pic>
      <p:pic>
        <p:nvPicPr>
          <p:cNvPr id="6" name="Picture 5"/>
          <p:cNvPicPr>
            <a:picLocks noChangeAspect="1"/>
          </p:cNvPicPr>
          <p:nvPr/>
        </p:nvPicPr>
        <p:blipFill>
          <a:blip r:embed="rId5"/>
          <a:stretch>
            <a:fillRect/>
          </a:stretch>
        </p:blipFill>
        <p:spPr>
          <a:xfrm>
            <a:off x="1682807" y="2621881"/>
            <a:ext cx="2787793" cy="1454225"/>
          </a:xfrm>
          <a:prstGeom prst="rect">
            <a:avLst/>
          </a:prstGeom>
        </p:spPr>
      </p:pic>
      <p:sp>
        <p:nvSpPr>
          <p:cNvPr id="7" name="TextBox 6"/>
          <p:cNvSpPr txBox="1"/>
          <p:nvPr/>
        </p:nvSpPr>
        <p:spPr>
          <a:xfrm>
            <a:off x="798557" y="4533498"/>
            <a:ext cx="3401893" cy="1938992"/>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Disadvantages: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 noise margin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 speed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 fan out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power dissipation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579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1816" y="4140004"/>
            <a:ext cx="10082463" cy="1938992"/>
          </a:xfrm>
          <a:prstGeom prst="rect">
            <a:avLst/>
          </a:prstGeom>
          <a:noFill/>
        </p:spPr>
        <p:txBody>
          <a:bodyPr wrap="square" rtlCol="0">
            <a:spAutoFit/>
          </a:bodyPr>
          <a:lstStyle/>
          <a:p>
            <a:pPr algn="just">
              <a:buFont typeface="Wingdings" pitchFamily="2" charset="2"/>
              <a:buChar char="Ø"/>
            </a:pPr>
            <a:r>
              <a:rPr lang="en-US" sz="2000" dirty="0">
                <a:latin typeface="Times New Roman" pitchFamily="18" charset="0"/>
                <a:cs typeface="Times New Roman" pitchFamily="18" charset="0"/>
              </a:rPr>
              <a:t>The disadvantage of RTL is its high power dissipation when the transistor is switched on, by current flowing in the collector and base resistors. </a:t>
            </a:r>
          </a:p>
          <a:p>
            <a:pPr algn="just">
              <a:buFont typeface="Wingdings" pitchFamily="2" charset="2"/>
              <a:buChar char="Ø"/>
            </a:pPr>
            <a:r>
              <a:rPr lang="en-US" sz="2000" dirty="0">
                <a:latin typeface="Times New Roman" pitchFamily="18" charset="0"/>
                <a:cs typeface="Times New Roman" pitchFamily="18" charset="0"/>
              </a:rPr>
              <a:t>This requires that more current be supplied to and heat be removed from RTL circuits.</a:t>
            </a:r>
          </a:p>
          <a:p>
            <a:pPr algn="just">
              <a:buFont typeface="Wingdings" pitchFamily="2" charset="2"/>
              <a:buChar char="Ø"/>
            </a:pPr>
            <a:r>
              <a:rPr lang="en-US" sz="2000" dirty="0">
                <a:latin typeface="Times New Roman" pitchFamily="18" charset="0"/>
                <a:cs typeface="Times New Roman" pitchFamily="18" charset="0"/>
              </a:rPr>
              <a:t> In contrast, TTL circuits with "totem-pole" output stage minimize both of these requirements</a:t>
            </a:r>
          </a:p>
          <a:p>
            <a:pPr algn="just">
              <a:buFont typeface="Wingdings" pitchFamily="2" charset="2"/>
              <a:buChar char="Ø"/>
            </a:pPr>
            <a:r>
              <a:rPr lang="en-US" sz="2000" dirty="0">
                <a:latin typeface="Times New Roman" pitchFamily="18" charset="0"/>
                <a:cs typeface="Times New Roman" pitchFamily="18" charset="0"/>
              </a:rPr>
              <a:t>Another limitation of RTL is its limited fan-in: 3 inputs being the limit for many circuit designs, before it completely loses usable noise immunity. It has a low noise margin.</a:t>
            </a:r>
          </a:p>
        </p:txBody>
      </p:sp>
      <p:sp>
        <p:nvSpPr>
          <p:cNvPr id="3" name="TextBox 2"/>
          <p:cNvSpPr txBox="1"/>
          <p:nvPr/>
        </p:nvSpPr>
        <p:spPr>
          <a:xfrm>
            <a:off x="883118" y="767993"/>
            <a:ext cx="1811955" cy="461665"/>
          </a:xfrm>
          <a:prstGeom prst="rect">
            <a:avLst/>
          </a:prstGeom>
          <a:noFill/>
        </p:spPr>
        <p:txBody>
          <a:bodyPr wrap="square" rtlCol="0">
            <a:spAutoFit/>
          </a:bodyPr>
          <a:lstStyle/>
          <a:p>
            <a:r>
              <a:rPr lang="en-US" sz="2400" b="1" dirty="0">
                <a:latin typeface="Times New Roman" pitchFamily="18" charset="0"/>
                <a:cs typeface="Times New Roman" pitchFamily="18" charset="0"/>
              </a:rPr>
              <a:t>Advantages:</a:t>
            </a:r>
          </a:p>
        </p:txBody>
      </p:sp>
      <p:sp>
        <p:nvSpPr>
          <p:cNvPr id="4" name="TextBox 3"/>
          <p:cNvSpPr txBox="1"/>
          <p:nvPr/>
        </p:nvSpPr>
        <p:spPr>
          <a:xfrm>
            <a:off x="1429350" y="1194370"/>
            <a:ext cx="9673389" cy="2554545"/>
          </a:xfrm>
          <a:prstGeom prst="rect">
            <a:avLst/>
          </a:prstGeom>
          <a:noFill/>
        </p:spPr>
        <p:txBody>
          <a:bodyPr wrap="square" rtlCol="0">
            <a:spAutoFit/>
          </a:bodyPr>
          <a:lstStyle/>
          <a:p>
            <a:pPr algn="just">
              <a:buFont typeface="Wingdings" pitchFamily="2" charset="2"/>
              <a:buChar char="Ø"/>
            </a:pPr>
            <a:r>
              <a:rPr lang="en-US" sz="2000" dirty="0">
                <a:latin typeface="Times New Roman" pitchFamily="18" charset="0"/>
                <a:cs typeface="Times New Roman" pitchFamily="18" charset="0"/>
              </a:rPr>
              <a:t>The primary advantage of RTL technology was that it used a minimum number of transistors. </a:t>
            </a:r>
          </a:p>
          <a:p>
            <a:pPr algn="just">
              <a:buFont typeface="Wingdings" pitchFamily="2" charset="2"/>
              <a:buChar char="Ø"/>
            </a:pPr>
            <a:r>
              <a:rPr lang="en-US" sz="2000" dirty="0">
                <a:latin typeface="Times New Roman" pitchFamily="18" charset="0"/>
                <a:cs typeface="Times New Roman" pitchFamily="18" charset="0"/>
              </a:rPr>
              <a:t>In circuits using discrete components, before integrated circuits, transistors were the most expensive component to produce. </a:t>
            </a:r>
          </a:p>
          <a:p>
            <a:pPr algn="just">
              <a:buFont typeface="Wingdings" pitchFamily="2" charset="2"/>
              <a:buChar char="Ø"/>
            </a:pPr>
            <a:r>
              <a:rPr lang="en-US" sz="2000" dirty="0">
                <a:latin typeface="Times New Roman" pitchFamily="18" charset="0"/>
                <a:cs typeface="Times New Roman" pitchFamily="18" charset="0"/>
              </a:rPr>
              <a:t>Early IC logic production (such as Fairchild's in 1961) used the same approach briefly, but quickly transitioned to higher-performance circuits such as diode–transistor logic and then transistor–transistor logic (starting in 1963 at Sylvania Electric Products), since diodes and transistors were no more expensive than resistors in the IC.</a:t>
            </a:r>
          </a:p>
        </p:txBody>
      </p:sp>
      <p:sp>
        <p:nvSpPr>
          <p:cNvPr id="5" name="TextBox 4"/>
          <p:cNvSpPr txBox="1"/>
          <p:nvPr/>
        </p:nvSpPr>
        <p:spPr>
          <a:xfrm>
            <a:off x="883118" y="3678339"/>
            <a:ext cx="1811955" cy="461665"/>
          </a:xfrm>
          <a:prstGeom prst="rect">
            <a:avLst/>
          </a:prstGeom>
          <a:noFill/>
        </p:spPr>
        <p:txBody>
          <a:bodyPr wrap="square" rtlCol="0">
            <a:spAutoFit/>
          </a:bodyPr>
          <a:lstStyle/>
          <a:p>
            <a:r>
              <a:rPr lang="en-US" sz="2400" b="1" dirty="0">
                <a:latin typeface="Times New Roman" pitchFamily="18" charset="0"/>
                <a:cs typeface="Times New Roman" pitchFamily="18" charset="0"/>
              </a:rPr>
              <a:t>Limitations:</a:t>
            </a:r>
            <a:endParaRPr lang="en-US" dirty="0"/>
          </a:p>
        </p:txBody>
      </p:sp>
    </p:spTree>
    <p:extLst>
      <p:ext uri="{BB962C8B-B14F-4D97-AF65-F5344CB8AC3E}">
        <p14:creationId xmlns:p14="http://schemas.microsoft.com/office/powerpoint/2010/main" val="257320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87541" y="633735"/>
            <a:ext cx="4971448" cy="521298"/>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lvl="2" algn="l" defTabSz="457200" rtl="0">
              <a:spcBef>
                <a:spcPct val="0"/>
              </a:spcBef>
            </a:pPr>
            <a:r>
              <a:rPr lang="en-US" sz="2800" b="1" kern="0" dirty="0">
                <a:solidFill>
                  <a:srgbClr val="3B3B3B"/>
                </a:solidFill>
                <a:latin typeface="Times New Roman" pitchFamily="18" charset="0"/>
                <a:cs typeface="Times New Roman" pitchFamily="18" charset="0"/>
              </a:rPr>
              <a:t>Diode Transistor Logic (DTL)</a:t>
            </a:r>
            <a:br>
              <a:rPr lang="en-US" sz="2800" b="1" kern="0" dirty="0">
                <a:solidFill>
                  <a:srgbClr val="3B3B3B"/>
                </a:solidFill>
                <a:latin typeface="Times New Roman" pitchFamily="18" charset="0"/>
                <a:cs typeface="Times New Roman" pitchFamily="18" charset="0"/>
              </a:rPr>
            </a:br>
            <a:endParaRPr lang="en-US" sz="2800" b="1" kern="0" dirty="0">
              <a:solidFill>
                <a:sysClr val="windowText" lastClr="000000"/>
              </a:solidFill>
              <a:latin typeface="Times New Roman" pitchFamily="18" charset="0"/>
              <a:cs typeface="Times New Roman" pitchFamily="18" charset="0"/>
            </a:endParaRPr>
          </a:p>
        </p:txBody>
      </p:sp>
      <p:sp>
        <p:nvSpPr>
          <p:cNvPr id="3" name="Content Placeholder 2"/>
          <p:cNvSpPr txBox="1">
            <a:spLocks/>
          </p:cNvSpPr>
          <p:nvPr/>
        </p:nvSpPr>
        <p:spPr>
          <a:xfrm>
            <a:off x="673770" y="1323920"/>
            <a:ext cx="10597414" cy="2029262"/>
          </a:xfrm>
          <a:prstGeom prst="rect">
            <a:avLst/>
          </a:prstGeom>
        </p:spPr>
        <p:txBody>
          <a:bodyPr>
            <a:normAutofit fontScale="92500"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defTabSz="914400">
              <a:lnSpc>
                <a:spcPct val="150000"/>
              </a:lnSpc>
              <a:buFont typeface="Wingdings" pitchFamily="2" charset="2"/>
              <a:buChar char="Ø"/>
            </a:pPr>
            <a:r>
              <a:rPr lang="en-US" sz="2400" b="1" dirty="0">
                <a:latin typeface="Times New Roman" pitchFamily="18" charset="0"/>
                <a:cs typeface="Times New Roman" pitchFamily="18" charset="0"/>
              </a:rPr>
              <a:t>Diode–transistor logic</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DTL</a:t>
            </a:r>
            <a:r>
              <a:rPr lang="en-US" sz="2400" dirty="0">
                <a:latin typeface="Times New Roman" pitchFamily="18" charset="0"/>
                <a:cs typeface="Times New Roman" pitchFamily="18" charset="0"/>
              </a:rPr>
              <a:t>) is a class of digital circuits It is called so because the logic gating functions AND </a:t>
            </a:r>
            <a:r>
              <a:rPr lang="en-US" sz="2400" dirty="0" err="1">
                <a:latin typeface="Times New Roman" pitchFamily="18" charset="0"/>
                <a:cs typeface="Times New Roman" pitchFamily="18" charset="0"/>
              </a:rPr>
              <a:t>and</a:t>
            </a:r>
            <a:r>
              <a:rPr lang="en-US" sz="2400" dirty="0">
                <a:latin typeface="Times New Roman" pitchFamily="18" charset="0"/>
                <a:cs typeface="Times New Roman" pitchFamily="18" charset="0"/>
              </a:rPr>
              <a:t> OR are performed by diode logic, while logical inversion (NOT) and amplification (providing signal restoration) is performed by a transistor (in contrast with RTL and TTL).</a:t>
            </a:r>
            <a:endParaRPr lang="en-US" sz="2400" dirty="0"/>
          </a:p>
        </p:txBody>
      </p:sp>
      <p:sp>
        <p:nvSpPr>
          <p:cNvPr id="8" name="TextBox 7"/>
          <p:cNvSpPr txBox="1"/>
          <p:nvPr/>
        </p:nvSpPr>
        <p:spPr>
          <a:xfrm>
            <a:off x="1010652" y="3522069"/>
            <a:ext cx="3648756" cy="1687963"/>
          </a:xfrm>
          <a:prstGeom prst="rect">
            <a:avLst/>
          </a:prstGeom>
          <a:noFill/>
        </p:spPr>
        <p:txBody>
          <a:bodyPr wrap="non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Disadvantages: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 speed</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Power dissipation as heat</a:t>
            </a:r>
            <a:endParaRPr lang="en-IN"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6246795" y="3522070"/>
            <a:ext cx="3757084" cy="3210802"/>
          </a:xfrm>
          <a:prstGeom prst="rect">
            <a:avLst/>
          </a:prstGeom>
        </p:spPr>
      </p:pic>
    </p:spTree>
    <p:extLst>
      <p:ext uri="{BB962C8B-B14F-4D97-AF65-F5344CB8AC3E}">
        <p14:creationId xmlns:p14="http://schemas.microsoft.com/office/powerpoint/2010/main" val="3322925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490890" y="1759754"/>
            <a:ext cx="6167946" cy="3939878"/>
          </a:xfrm>
          <a:prstGeom prst="rect">
            <a:avLst/>
          </a:prstGeom>
          <a:noFill/>
          <a:ln w="9525">
            <a:noFill/>
            <a:miter lim="800000"/>
            <a:headEnd/>
            <a:tailEnd/>
          </a:ln>
          <a:effectLst/>
        </p:spPr>
      </p:pic>
      <p:sp>
        <p:nvSpPr>
          <p:cNvPr id="3" name="TextBox 2"/>
          <p:cNvSpPr txBox="1"/>
          <p:nvPr/>
        </p:nvSpPr>
        <p:spPr>
          <a:xfrm>
            <a:off x="4488069" y="976537"/>
            <a:ext cx="2596608"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DTL INVERTER:</a:t>
            </a:r>
            <a:endParaRPr lang="en-IN" sz="24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384949" y="1852088"/>
            <a:ext cx="2952902" cy="1397072"/>
          </a:xfrm>
          <a:prstGeom prst="rect">
            <a:avLst/>
          </a:prstGeom>
        </p:spPr>
      </p:pic>
      <p:pic>
        <p:nvPicPr>
          <p:cNvPr id="5" name="Picture 2" descr="NOT Gate: Truth Table,Symbol, IC, Pin diagram &amp;Transistor Circuit"/>
          <p:cNvPicPr>
            <a:picLocks noChangeAspect="1" noChangeArrowheads="1"/>
          </p:cNvPicPr>
          <p:nvPr/>
        </p:nvPicPr>
        <p:blipFill rotWithShape="1">
          <a:blip r:embed="rId4">
            <a:extLst>
              <a:ext uri="{28A0092B-C50C-407E-A947-70E740481C1C}">
                <a14:useLocalDpi xmlns:a14="http://schemas.microsoft.com/office/drawing/2010/main" val="0"/>
              </a:ext>
            </a:extLst>
          </a:blip>
          <a:srcRect l="7316" t="7797" r="7756" b="7275"/>
          <a:stretch/>
        </p:blipFill>
        <p:spPr bwMode="auto">
          <a:xfrm>
            <a:off x="8053518" y="3983190"/>
            <a:ext cx="2284333" cy="228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82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74244" y="1112982"/>
            <a:ext cx="11670708" cy="600316"/>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28600" indent="-228600" algn="just" defTabSz="914400"/>
            <a:r>
              <a:rPr lang="en-US" sz="2400" dirty="0">
                <a:latin typeface="Arial" pitchFamily="34" charset="0"/>
                <a:cs typeface="Times New Roman" pitchFamily="18" charset="0"/>
              </a:rPr>
              <a:t>Diode-Transistor Logic (DTL): </a:t>
            </a:r>
            <a:r>
              <a:rPr lang="en-GB" sz="2400" dirty="0">
                <a:latin typeface="Arial" pitchFamily="34" charset="0"/>
                <a:cs typeface="Times New Roman" pitchFamily="18" charset="0"/>
              </a:rPr>
              <a:t>The basic circuit in the DTL logic is the NAND gate.</a:t>
            </a:r>
          </a:p>
          <a:p>
            <a:pPr marL="628650" lvl="1" indent="-228600" algn="just" defTabSz="914400"/>
            <a:r>
              <a:rPr lang="en-GB" sz="2000" dirty="0">
                <a:latin typeface="Arial" pitchFamily="34" charset="0"/>
                <a:cs typeface="Times New Roman" pitchFamily="18" charset="0"/>
              </a:rPr>
              <a:t>Each input  associated with one diode.</a:t>
            </a:r>
            <a:endParaRPr lang="en-GB" dirty="0">
              <a:latin typeface="Arial" pitchFamily="34" charset="0"/>
              <a:cs typeface="Times New Roman" pitchFamily="18" charset="0"/>
            </a:endParaRPr>
          </a:p>
          <a:p>
            <a:pPr marL="628650" lvl="1" indent="-228600" algn="just" defTabSz="914400"/>
            <a:r>
              <a:rPr lang="en-GB" sz="2000" dirty="0">
                <a:latin typeface="Arial" pitchFamily="34" charset="0"/>
                <a:cs typeface="Times New Roman" pitchFamily="18" charset="0"/>
              </a:rPr>
              <a:t>The diode and resistor form an AND gate.</a:t>
            </a:r>
          </a:p>
          <a:p>
            <a:pPr marL="628650" lvl="1" indent="-228600" algn="just" defTabSz="914400"/>
            <a:r>
              <a:rPr lang="en-GB" sz="2000" dirty="0">
                <a:latin typeface="Arial" pitchFamily="34" charset="0"/>
                <a:cs typeface="Times New Roman" pitchFamily="18" charset="0"/>
              </a:rPr>
              <a:t>The transistor amplifies the output</a:t>
            </a:r>
            <a:endParaRPr lang="en-US" sz="2800" b="1" dirty="0">
              <a:latin typeface="Arial" pitchFamily="34" charset="0"/>
              <a:cs typeface="Times New Roman" pitchFamily="18" charset="0"/>
            </a:endParaRPr>
          </a:p>
        </p:txBody>
      </p:sp>
      <p:pic>
        <p:nvPicPr>
          <p:cNvPr id="6" name="Picture 5"/>
          <p:cNvPicPr>
            <a:picLocks noChangeAspect="1"/>
          </p:cNvPicPr>
          <p:nvPr/>
        </p:nvPicPr>
        <p:blipFill>
          <a:blip r:embed="rId2"/>
          <a:stretch>
            <a:fillRect/>
          </a:stretch>
        </p:blipFill>
        <p:spPr>
          <a:xfrm>
            <a:off x="557578" y="2989302"/>
            <a:ext cx="2821098" cy="2107302"/>
          </a:xfrm>
          <a:prstGeom prst="rect">
            <a:avLst/>
          </a:prstGeom>
        </p:spPr>
      </p:pic>
      <p:pic>
        <p:nvPicPr>
          <p:cNvPr id="7" name="Picture 6"/>
          <p:cNvPicPr>
            <a:picLocks noChangeAspect="1"/>
          </p:cNvPicPr>
          <p:nvPr/>
        </p:nvPicPr>
        <p:blipFill>
          <a:blip r:embed="rId3"/>
          <a:stretch>
            <a:fillRect/>
          </a:stretch>
        </p:blipFill>
        <p:spPr>
          <a:xfrm>
            <a:off x="3711406" y="2802097"/>
            <a:ext cx="4597527" cy="3769499"/>
          </a:xfrm>
          <a:prstGeom prst="rect">
            <a:avLst/>
          </a:prstGeom>
        </p:spPr>
      </p:pic>
      <p:sp>
        <p:nvSpPr>
          <p:cNvPr id="8" name="TextBox 7"/>
          <p:cNvSpPr txBox="1"/>
          <p:nvPr/>
        </p:nvSpPr>
        <p:spPr>
          <a:xfrm>
            <a:off x="3711406" y="568813"/>
            <a:ext cx="2695225"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DTL NAND GATE</a:t>
            </a:r>
            <a:endParaRPr lang="en-IN" sz="2400" b="1" u="sng" dirty="0">
              <a:latin typeface="Times New Roman" panose="02020603050405020304" pitchFamily="18" charset="0"/>
              <a:cs typeface="Times New Roman" panose="02020603050405020304" pitchFamily="18" charset="0"/>
            </a:endParaRPr>
          </a:p>
        </p:txBody>
      </p:sp>
      <p:pic>
        <p:nvPicPr>
          <p:cNvPr id="2050" name="Picture 2" descr="Virtual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115" y="2989302"/>
            <a:ext cx="2913837" cy="193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3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9559" y="790416"/>
            <a:ext cx="5363601" cy="4397601"/>
          </a:xfrm>
          <a:prstGeom prst="rect">
            <a:avLst/>
          </a:prstGeom>
        </p:spPr>
      </p:pic>
      <p:sp>
        <p:nvSpPr>
          <p:cNvPr id="3" name="TextBox 2"/>
          <p:cNvSpPr txBox="1"/>
          <p:nvPr/>
        </p:nvSpPr>
        <p:spPr>
          <a:xfrm>
            <a:off x="529390" y="790417"/>
            <a:ext cx="6150543" cy="4513103"/>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Case 1:</a:t>
            </a:r>
          </a:p>
          <a:p>
            <a:pPr algn="just"/>
            <a:r>
              <a:rPr lang="en-US" sz="2200" dirty="0">
                <a:latin typeface="Times New Roman" panose="02020603050405020304" pitchFamily="18" charset="0"/>
                <a:cs typeface="Times New Roman" panose="02020603050405020304" pitchFamily="18" charset="0"/>
              </a:rPr>
              <a:t>A=0, B=0 =&gt; D</a:t>
            </a:r>
            <a:r>
              <a:rPr lang="en-US" sz="2200" baseline="-25000" dirty="0">
                <a:latin typeface="Times New Roman" panose="02020603050405020304" pitchFamily="18" charset="0"/>
                <a:cs typeface="Times New Roman" panose="02020603050405020304" pitchFamily="18" charset="0"/>
              </a:rPr>
              <a:t>A</a:t>
            </a:r>
            <a:r>
              <a:rPr lang="en-US" sz="2200" dirty="0">
                <a:latin typeface="Times New Roman" panose="02020603050405020304" pitchFamily="18" charset="0"/>
                <a:cs typeface="Times New Roman" panose="02020603050405020304" pitchFamily="18" charset="0"/>
              </a:rPr>
              <a:t> &amp; D</a:t>
            </a:r>
            <a:r>
              <a:rPr lang="en-US" sz="2200" baseline="-25000" dirty="0">
                <a:latin typeface="Times New Roman" panose="02020603050405020304" pitchFamily="18" charset="0"/>
                <a:cs typeface="Times New Roman" panose="02020603050405020304" pitchFamily="18" charset="0"/>
              </a:rPr>
              <a:t>B</a:t>
            </a:r>
            <a:r>
              <a:rPr lang="en-US" sz="2200" dirty="0">
                <a:latin typeface="Times New Roman" panose="02020603050405020304" pitchFamily="18" charset="0"/>
                <a:cs typeface="Times New Roman" panose="02020603050405020304" pitchFamily="18" charset="0"/>
              </a:rPr>
              <a:t>-F.B; D</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&amp;D</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 R.B, </a:t>
            </a:r>
          </a:p>
          <a:p>
            <a:pPr algn="just"/>
            <a:r>
              <a:rPr lang="en-US" sz="2200" dirty="0">
                <a:latin typeface="Times New Roman" panose="02020603050405020304" pitchFamily="18" charset="0"/>
                <a:cs typeface="Times New Roman" panose="02020603050405020304" pitchFamily="18" charset="0"/>
              </a:rPr>
              <a:t>Q</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-OFF. Then Y=1</a:t>
            </a:r>
          </a:p>
          <a:p>
            <a:pPr algn="just"/>
            <a:r>
              <a:rPr lang="en-US" sz="2200" b="1" dirty="0">
                <a:latin typeface="Times New Roman" panose="02020603050405020304" pitchFamily="18" charset="0"/>
                <a:cs typeface="Times New Roman" panose="02020603050405020304" pitchFamily="18" charset="0"/>
              </a:rPr>
              <a:t>Case 2:</a:t>
            </a:r>
          </a:p>
          <a:p>
            <a:pPr algn="just"/>
            <a:r>
              <a:rPr lang="en-US" sz="2200" dirty="0">
                <a:latin typeface="Times New Roman" panose="02020603050405020304" pitchFamily="18" charset="0"/>
                <a:cs typeface="Times New Roman" panose="02020603050405020304" pitchFamily="18" charset="0"/>
              </a:rPr>
              <a:t>A=0, B=1 =&gt; D</a:t>
            </a:r>
            <a:r>
              <a:rPr lang="en-US" sz="2200" baseline="-25000" dirty="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 F.B &amp; D</a:t>
            </a:r>
            <a:r>
              <a:rPr lang="en-US" sz="2200" baseline="-25000" dirty="0">
                <a:latin typeface="Times New Roman" panose="02020603050405020304" pitchFamily="18" charset="0"/>
                <a:cs typeface="Times New Roman" panose="02020603050405020304" pitchFamily="18" charset="0"/>
              </a:rPr>
              <a:t>B </a:t>
            </a:r>
            <a:r>
              <a:rPr lang="en-US" sz="2200" dirty="0">
                <a:latin typeface="Times New Roman" panose="02020603050405020304" pitchFamily="18" charset="0"/>
                <a:cs typeface="Times New Roman" panose="02020603050405020304" pitchFamily="18" charset="0"/>
              </a:rPr>
              <a:t>– R.B; D</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&amp; D</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-R.B, Q</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-OFF. Then Y=1</a:t>
            </a:r>
          </a:p>
          <a:p>
            <a:pPr algn="just"/>
            <a:r>
              <a:rPr lang="en-US" sz="2200" b="1" dirty="0">
                <a:latin typeface="Times New Roman" panose="02020603050405020304" pitchFamily="18" charset="0"/>
                <a:cs typeface="Times New Roman" panose="02020603050405020304" pitchFamily="18" charset="0"/>
              </a:rPr>
              <a:t>Case 3:</a:t>
            </a:r>
          </a:p>
          <a:p>
            <a:pPr algn="just"/>
            <a:r>
              <a:rPr lang="en-US" sz="2200" dirty="0">
                <a:latin typeface="Times New Roman" panose="02020603050405020304" pitchFamily="18" charset="0"/>
                <a:cs typeface="Times New Roman" panose="02020603050405020304" pitchFamily="18" charset="0"/>
              </a:rPr>
              <a:t>A=1, B=0 =&gt; D</a:t>
            </a:r>
            <a:r>
              <a:rPr lang="en-US" sz="2200" baseline="-25000" dirty="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 R.B &amp; D</a:t>
            </a:r>
            <a:r>
              <a:rPr lang="en-US" sz="2200" baseline="-25000" dirty="0">
                <a:latin typeface="Times New Roman" panose="02020603050405020304" pitchFamily="18" charset="0"/>
                <a:cs typeface="Times New Roman" panose="02020603050405020304" pitchFamily="18" charset="0"/>
              </a:rPr>
              <a:t>B </a:t>
            </a:r>
            <a:r>
              <a:rPr lang="en-US" sz="2200" dirty="0">
                <a:latin typeface="Times New Roman" panose="02020603050405020304" pitchFamily="18" charset="0"/>
                <a:cs typeface="Times New Roman" panose="02020603050405020304" pitchFamily="18" charset="0"/>
              </a:rPr>
              <a:t>– F.B; D</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&amp; D</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-R.B, Q</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-OFF. Then Y=1</a:t>
            </a:r>
          </a:p>
          <a:p>
            <a:pPr algn="just"/>
            <a:r>
              <a:rPr lang="en-US" sz="2200" b="1" dirty="0">
                <a:latin typeface="Times New Roman" panose="02020603050405020304" pitchFamily="18" charset="0"/>
                <a:cs typeface="Times New Roman" panose="02020603050405020304" pitchFamily="18" charset="0"/>
              </a:rPr>
              <a:t>Case 4:</a:t>
            </a:r>
          </a:p>
          <a:p>
            <a:pPr algn="just"/>
            <a:r>
              <a:rPr lang="en-US" sz="2200" dirty="0">
                <a:latin typeface="Times New Roman" panose="02020603050405020304" pitchFamily="18" charset="0"/>
                <a:cs typeface="Times New Roman" panose="02020603050405020304" pitchFamily="18" charset="0"/>
              </a:rPr>
              <a:t>A=1, B=1 =&gt; D</a:t>
            </a:r>
            <a:r>
              <a:rPr lang="en-US" sz="2200" baseline="-25000" dirty="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&amp; D</a:t>
            </a:r>
            <a:r>
              <a:rPr lang="en-US" sz="2200" baseline="-25000" dirty="0">
                <a:latin typeface="Times New Roman" panose="02020603050405020304" pitchFamily="18" charset="0"/>
                <a:cs typeface="Times New Roman" panose="02020603050405020304" pitchFamily="18" charset="0"/>
              </a:rPr>
              <a:t>B </a:t>
            </a:r>
            <a:r>
              <a:rPr lang="en-US" sz="2200" dirty="0">
                <a:latin typeface="Times New Roman" panose="02020603050405020304" pitchFamily="18" charset="0"/>
                <a:cs typeface="Times New Roman" panose="02020603050405020304" pitchFamily="18" charset="0"/>
              </a:rPr>
              <a:t>– R.B; D</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&amp; D</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 F.B, </a:t>
            </a:r>
          </a:p>
          <a:p>
            <a:pPr algn="just"/>
            <a:r>
              <a:rPr lang="en-US" sz="2200" dirty="0">
                <a:latin typeface="Times New Roman" panose="02020603050405020304" pitchFamily="18" charset="0"/>
                <a:cs typeface="Times New Roman" panose="02020603050405020304" pitchFamily="18" charset="0"/>
              </a:rPr>
              <a:t>Q</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-ON. </a:t>
            </a:r>
            <a:r>
              <a:rPr lang="en-US" sz="2200">
                <a:latin typeface="Times New Roman" panose="02020603050405020304" pitchFamily="18" charset="0"/>
                <a:cs typeface="Times New Roman" panose="02020603050405020304" pitchFamily="18" charset="0"/>
              </a:rPr>
              <a:t>Then Y=0</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321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4069" y="449982"/>
            <a:ext cx="7089006" cy="464418"/>
          </a:xfrm>
          <a:prstGeom prst="rect">
            <a:avLst/>
          </a:prstGeom>
          <a:noFill/>
        </p:spPr>
        <p:txBody>
          <a:bodyPr wrap="square" rtlCol="0">
            <a:spAutoFit/>
          </a:bodyPr>
          <a:lstStyle/>
          <a:p>
            <a:r>
              <a:rPr lang="en-US" sz="2400" b="1" dirty="0">
                <a:latin typeface="Times New Roman" pitchFamily="18" charset="0"/>
                <a:cs typeface="Times New Roman" pitchFamily="18" charset="0"/>
              </a:rPr>
              <a:t>TRANSISTOR  TRANSISTOR  LOGIC (TTL)</a:t>
            </a:r>
            <a:endParaRPr lang="en-US" sz="2400" dirty="0"/>
          </a:p>
        </p:txBody>
      </p:sp>
      <p:sp>
        <p:nvSpPr>
          <p:cNvPr id="3" name="TextBox 2"/>
          <p:cNvSpPr txBox="1"/>
          <p:nvPr/>
        </p:nvSpPr>
        <p:spPr>
          <a:xfrm>
            <a:off x="666550" y="1126155"/>
            <a:ext cx="10922268" cy="5078313"/>
          </a:xfrm>
          <a:prstGeom prst="rect">
            <a:avLst/>
          </a:prstGeom>
          <a:noFill/>
        </p:spPr>
        <p:txBody>
          <a:bodyPr wrap="square" rtlCol="0">
            <a:spAutoFit/>
          </a:bodyPr>
          <a:lstStyle/>
          <a:p>
            <a:pPr algn="just">
              <a:lnSpc>
                <a:spcPct val="150000"/>
              </a:lnSpc>
              <a:buFont typeface="Wingdings" pitchFamily="2" charset="2"/>
              <a:buChar char="Ø"/>
            </a:pPr>
            <a:r>
              <a:rPr lang="en-US" sz="2400" b="1" dirty="0">
                <a:latin typeface="Times New Roman" pitchFamily="18" charset="0"/>
                <a:cs typeface="Times New Roman" pitchFamily="18" charset="0"/>
              </a:rPr>
              <a:t>Transistor–transistor logic</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TTL</a:t>
            </a:r>
            <a:r>
              <a:rPr lang="en-US" sz="2400" dirty="0">
                <a:latin typeface="Times New Roman" pitchFamily="18" charset="0"/>
                <a:cs typeface="Times New Roman" pitchFamily="18" charset="0"/>
              </a:rPr>
              <a:t>) is a logic family built from bipolar junction transistors. Its name signifies that transistors perform both the logic function (the first "transistor") and the amplifying function (the second "transistor"), as opposed to earlier resistor–transistor logic (RTL) and diode-transistor logic (DTL).</a:t>
            </a:r>
          </a:p>
          <a:p>
            <a:pPr algn="just">
              <a:lnSpc>
                <a:spcPct val="150000"/>
              </a:lnSpc>
              <a:buFont typeface="Wingdings" pitchFamily="2" charset="2"/>
              <a:buChar char="Ø"/>
            </a:pPr>
            <a:r>
              <a:rPr lang="en-US" sz="2400" dirty="0">
                <a:latin typeface="Times New Roman" pitchFamily="18" charset="0"/>
                <a:cs typeface="Times New Roman" pitchFamily="18" charset="0"/>
              </a:rPr>
              <a:t>TTL integrated circuits(ICs) were widely used in applications such as computers, industrial controls, test equipment and instrumentation, consumer electronics, and synthesizers.</a:t>
            </a:r>
          </a:p>
          <a:p>
            <a:pPr algn="just">
              <a:lnSpc>
                <a:spcPct val="150000"/>
              </a:lnSpc>
              <a:buFont typeface="Wingdings" pitchFamily="2" charset="2"/>
              <a:buChar char="Ø"/>
            </a:pPr>
            <a:r>
              <a:rPr lang="en-US" sz="2400" dirty="0">
                <a:latin typeface="Times New Roman" pitchFamily="18" charset="0"/>
                <a:cs typeface="Times New Roman" pitchFamily="18" charset="0"/>
              </a:rPr>
              <a:t>TTL manufacturers offered a wide range of logic gates, flip-flops, counters, and other circuits.</a:t>
            </a:r>
          </a:p>
        </p:txBody>
      </p:sp>
      <p:sp>
        <p:nvSpPr>
          <p:cNvPr id="4" name="AutoShape 2" descr="What is Transistor-Transistor-Logic – TTL? | West Florida Compon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AutoShape 4" descr="Transistor–transistor logic - Simple English Wikipedia, the free  encyclo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945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547A-EA4B-D1F0-4D8A-D495D37CB9CB}"/>
              </a:ext>
            </a:extLst>
          </p:cNvPr>
          <p:cNvSpPr>
            <a:spLocks noGrp="1"/>
          </p:cNvSpPr>
          <p:nvPr>
            <p:ph type="title"/>
          </p:nvPr>
        </p:nvSpPr>
        <p:spPr>
          <a:xfrm>
            <a:off x="2827425" y="740665"/>
            <a:ext cx="6600040" cy="599108"/>
          </a:xfrm>
        </p:spPr>
        <p:txBody>
          <a:bodyPr>
            <a:normAutofit/>
          </a:bodyPr>
          <a:lstStyle/>
          <a:p>
            <a:r>
              <a:rPr lang="en-US" sz="2800" b="1" dirty="0">
                <a:latin typeface="Times New Roman" panose="02020603050405020304" pitchFamily="18" charset="0"/>
                <a:cs typeface="Times New Roman" panose="02020603050405020304" pitchFamily="18" charset="0"/>
              </a:rPr>
              <a:t>INTRODUCTION TO LOGIC FAMILIES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41186C-4634-D7E4-95B7-42E3DA001912}"/>
              </a:ext>
            </a:extLst>
          </p:cNvPr>
          <p:cNvSpPr>
            <a:spLocks noGrp="1"/>
          </p:cNvSpPr>
          <p:nvPr>
            <p:ph idx="1"/>
          </p:nvPr>
        </p:nvSpPr>
        <p:spPr>
          <a:xfrm>
            <a:off x="630937" y="1860228"/>
            <a:ext cx="11283696" cy="4476564"/>
          </a:xfrm>
        </p:spPr>
        <p:txBody>
          <a:bodyPr>
            <a:normAutofit/>
          </a:bodyPr>
          <a:lstStyle/>
          <a:p>
            <a:pPr algn="just">
              <a:buClrTx/>
            </a:pPr>
            <a:r>
              <a:rPr lang="en-US" sz="2400" b="0" i="0" dirty="0">
                <a:solidFill>
                  <a:srgbClr val="3B3B3B"/>
                </a:solidFill>
                <a:effectLst/>
                <a:latin typeface="Times New Roman" panose="02020603050405020304" pitchFamily="18" charset="0"/>
                <a:cs typeface="Times New Roman" panose="02020603050405020304" pitchFamily="18" charset="0"/>
              </a:rPr>
              <a:t>The digital integrated circuits are designed using </a:t>
            </a:r>
            <a:r>
              <a:rPr lang="en-US" sz="2400" b="1" i="0" dirty="0">
                <a:solidFill>
                  <a:srgbClr val="3B3B3B"/>
                </a:solidFill>
                <a:effectLst/>
                <a:latin typeface="Times New Roman" panose="02020603050405020304" pitchFamily="18" charset="0"/>
                <a:cs typeface="Times New Roman" panose="02020603050405020304" pitchFamily="18" charset="0"/>
              </a:rPr>
              <a:t>bipolar devices</a:t>
            </a:r>
            <a:r>
              <a:rPr lang="en-US" sz="2400" b="0" i="0" dirty="0">
                <a:solidFill>
                  <a:srgbClr val="3B3B3B"/>
                </a:solidFill>
                <a:effectLst/>
                <a:latin typeface="Times New Roman" panose="02020603050405020304" pitchFamily="18" charset="0"/>
                <a:cs typeface="Times New Roman" panose="02020603050405020304" pitchFamily="18" charset="0"/>
              </a:rPr>
              <a:t> or </a:t>
            </a:r>
            <a:r>
              <a:rPr lang="en-US" sz="2400" b="1" i="0" dirty="0">
                <a:solidFill>
                  <a:srgbClr val="3B3B3B"/>
                </a:solidFill>
                <a:effectLst/>
                <a:latin typeface="Times New Roman" panose="02020603050405020304" pitchFamily="18" charset="0"/>
                <a:cs typeface="Times New Roman" panose="02020603050405020304" pitchFamily="18" charset="0"/>
              </a:rPr>
              <a:t>Metal Oxide Semiconductor (MOS)</a:t>
            </a:r>
            <a:r>
              <a:rPr lang="en-US" sz="2400" b="0" i="0" dirty="0">
                <a:solidFill>
                  <a:srgbClr val="3B3B3B"/>
                </a:solidFill>
                <a:effectLst/>
                <a:latin typeface="Times New Roman" panose="02020603050405020304" pitchFamily="18" charset="0"/>
                <a:cs typeface="Times New Roman" panose="02020603050405020304" pitchFamily="18" charset="0"/>
              </a:rPr>
              <a:t> or a combination of both. </a:t>
            </a:r>
          </a:p>
          <a:p>
            <a:pPr algn="just">
              <a:buClrTx/>
            </a:pPr>
            <a:endParaRPr lang="en-US" sz="2400" b="0" i="0" dirty="0">
              <a:solidFill>
                <a:srgbClr val="3B3B3B"/>
              </a:solidFill>
              <a:effectLst/>
              <a:latin typeface="Times New Roman" panose="02020603050405020304" pitchFamily="18" charset="0"/>
              <a:cs typeface="Times New Roman" panose="02020603050405020304" pitchFamily="18" charset="0"/>
            </a:endParaRPr>
          </a:p>
          <a:p>
            <a:pPr algn="just">
              <a:buClrTx/>
            </a:pPr>
            <a:r>
              <a:rPr lang="en-US" sz="2400" b="0" i="0" dirty="0">
                <a:solidFill>
                  <a:srgbClr val="3B3B3B"/>
                </a:solidFill>
                <a:effectLst/>
                <a:latin typeface="Times New Roman" panose="02020603050405020304" pitchFamily="18" charset="0"/>
                <a:cs typeface="Times New Roman" panose="02020603050405020304" pitchFamily="18" charset="0"/>
              </a:rPr>
              <a:t>There are two kinds of semiconductor devices. The logic family which falls under the first kind </a:t>
            </a:r>
            <a:r>
              <a:rPr lang="en-US" sz="2400" b="1" i="0" dirty="0">
                <a:solidFill>
                  <a:srgbClr val="3B3B3B"/>
                </a:solidFill>
                <a:effectLst/>
                <a:latin typeface="Times New Roman" panose="02020603050405020304" pitchFamily="18" charset="0"/>
                <a:cs typeface="Times New Roman" panose="02020603050405020304" pitchFamily="18" charset="0"/>
              </a:rPr>
              <a:t>Bipolar logic family</a:t>
            </a:r>
            <a:r>
              <a:rPr lang="en-US" sz="2400" b="0" i="0" dirty="0">
                <a:solidFill>
                  <a:srgbClr val="3B3B3B"/>
                </a:solidFill>
                <a:effectLst/>
                <a:latin typeface="Times New Roman" panose="02020603050405020304" pitchFamily="18" charset="0"/>
                <a:cs typeface="Times New Roman" panose="02020603050405020304" pitchFamily="18" charset="0"/>
              </a:rPr>
              <a:t> and the other is </a:t>
            </a:r>
            <a:r>
              <a:rPr lang="en-US" sz="2400" b="1" i="0" dirty="0">
                <a:solidFill>
                  <a:srgbClr val="3B3B3B"/>
                </a:solidFill>
                <a:effectLst/>
                <a:latin typeface="Times New Roman" panose="02020603050405020304" pitchFamily="18" charset="0"/>
                <a:cs typeface="Times New Roman" panose="02020603050405020304" pitchFamily="18" charset="0"/>
              </a:rPr>
              <a:t>Unipolar logic family</a:t>
            </a:r>
            <a:r>
              <a:rPr lang="en-US" sz="2400" b="0" i="0" dirty="0">
                <a:solidFill>
                  <a:srgbClr val="3B3B3B"/>
                </a:solidFill>
                <a:effectLst/>
                <a:latin typeface="Times New Roman" panose="02020603050405020304" pitchFamily="18" charset="0"/>
                <a:cs typeface="Times New Roman" panose="02020603050405020304" pitchFamily="18" charset="0"/>
              </a:rPr>
              <a:t>.</a:t>
            </a:r>
          </a:p>
          <a:p>
            <a:pPr algn="just">
              <a:buClrTx/>
            </a:pPr>
            <a:endParaRPr lang="en-US" sz="2400" b="0" i="0" dirty="0">
              <a:solidFill>
                <a:srgbClr val="3B3B3B"/>
              </a:solidFill>
              <a:effectLst/>
              <a:latin typeface="Times New Roman" panose="02020603050405020304" pitchFamily="18" charset="0"/>
              <a:cs typeface="Times New Roman" panose="02020603050405020304" pitchFamily="18" charset="0"/>
            </a:endParaRPr>
          </a:p>
          <a:p>
            <a:pPr algn="just">
              <a:buClrTx/>
            </a:pPr>
            <a:r>
              <a:rPr lang="en-US" sz="2400" b="0" i="0" dirty="0">
                <a:solidFill>
                  <a:srgbClr val="3B3B3B"/>
                </a:solidFill>
                <a:effectLst/>
                <a:latin typeface="Times New Roman" panose="02020603050405020304" pitchFamily="18" charset="0"/>
                <a:cs typeface="Times New Roman" panose="02020603050405020304" pitchFamily="18" charset="0"/>
              </a:rPr>
              <a:t>There are two kinds of operations in bipolar integrated circuits: </a:t>
            </a:r>
            <a:r>
              <a:rPr lang="en-US" sz="2400" b="1" i="0" dirty="0">
                <a:solidFill>
                  <a:srgbClr val="3B3B3B"/>
                </a:solidFill>
                <a:effectLst/>
                <a:latin typeface="Times New Roman" panose="02020603050405020304" pitchFamily="18" charset="0"/>
                <a:cs typeface="Times New Roman" panose="02020603050405020304" pitchFamily="18" charset="0"/>
              </a:rPr>
              <a:t>Saturated Bipolar Logic family</a:t>
            </a:r>
            <a:r>
              <a:rPr lang="en-US" sz="2400" b="0" i="0" dirty="0">
                <a:solidFill>
                  <a:srgbClr val="3B3B3B"/>
                </a:solidFill>
                <a:effectLst/>
                <a:latin typeface="Times New Roman" panose="02020603050405020304" pitchFamily="18" charset="0"/>
                <a:cs typeface="Times New Roman" panose="02020603050405020304" pitchFamily="18" charset="0"/>
              </a:rPr>
              <a:t> and </a:t>
            </a:r>
            <a:r>
              <a:rPr lang="en-US" sz="2400" b="1" i="0" dirty="0">
                <a:solidFill>
                  <a:srgbClr val="3B3B3B"/>
                </a:solidFill>
                <a:effectLst/>
                <a:latin typeface="Times New Roman" panose="02020603050405020304" pitchFamily="18" charset="0"/>
                <a:cs typeface="Times New Roman" panose="02020603050405020304" pitchFamily="18" charset="0"/>
              </a:rPr>
              <a:t>Non-saturated Bipolar Logic family</a:t>
            </a:r>
            <a:r>
              <a:rPr lang="en-US" sz="2400" b="0" i="0" dirty="0">
                <a:solidFill>
                  <a:srgbClr val="3B3B3B"/>
                </a:solidFill>
                <a:effectLst/>
                <a:latin typeface="Times New Roman" panose="02020603050405020304" pitchFamily="18" charset="0"/>
                <a:cs typeface="Times New Roman" panose="02020603050405020304" pitchFamily="18" charset="0"/>
              </a:rPr>
              <a:t>.</a:t>
            </a:r>
          </a:p>
          <a:p>
            <a:pPr algn="just">
              <a:buClrTx/>
            </a:pPr>
            <a:endParaRPr lang="en-US" sz="2400" b="0" i="0" dirty="0">
              <a:solidFill>
                <a:srgbClr val="3B3B3B"/>
              </a:solidFill>
              <a:effectLst/>
              <a:latin typeface="Times New Roman" panose="02020603050405020304" pitchFamily="18" charset="0"/>
              <a:cs typeface="Times New Roman" panose="02020603050405020304" pitchFamily="18" charset="0"/>
            </a:endParaRPr>
          </a:p>
          <a:p>
            <a:pPr algn="just">
              <a:buClrTx/>
            </a:pPr>
            <a:r>
              <a:rPr lang="en-US" sz="2400" b="0" i="0" dirty="0">
                <a:solidFill>
                  <a:srgbClr val="3B3B3B"/>
                </a:solidFill>
                <a:effectLst/>
                <a:latin typeface="Times New Roman" panose="02020603050405020304" pitchFamily="18" charset="0"/>
                <a:cs typeface="Times New Roman" panose="02020603050405020304" pitchFamily="18" charset="0"/>
              </a:rPr>
              <a:t>Unipolar logic family consists of </a:t>
            </a:r>
            <a:r>
              <a:rPr lang="en-US" sz="2400" b="1" i="0" dirty="0">
                <a:solidFill>
                  <a:srgbClr val="3B3B3B"/>
                </a:solidFill>
                <a:effectLst/>
                <a:latin typeface="Times New Roman" panose="02020603050405020304" pitchFamily="18" charset="0"/>
                <a:cs typeface="Times New Roman" panose="02020603050405020304" pitchFamily="18" charset="0"/>
              </a:rPr>
              <a:t>Metal Oxide Semiconductor (MOS) logic families</a:t>
            </a:r>
            <a:r>
              <a:rPr lang="en-US" sz="2200" b="0" i="0" dirty="0">
                <a:solidFill>
                  <a:srgbClr val="3B3B3B"/>
                </a:solidFill>
                <a:effectLst/>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610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686" y="659927"/>
            <a:ext cx="10379242" cy="3416320"/>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TTL circuit design offered higher speed or lower power dissipation to allow design optimization.</a:t>
            </a:r>
          </a:p>
          <a:p>
            <a:pPr algn="just">
              <a:buFont typeface="Wingdings" pitchFamily="2" charset="2"/>
              <a:buChar char="Ø"/>
            </a:pPr>
            <a:r>
              <a:rPr lang="en-US" sz="2400" dirty="0">
                <a:latin typeface="Times New Roman" pitchFamily="18" charset="0"/>
                <a:cs typeface="Times New Roman" pitchFamily="18" charset="0"/>
              </a:rPr>
              <a:t>As transistor becomes ON and OFF much rapidly than a diode, switching time will be faster.</a:t>
            </a:r>
          </a:p>
          <a:p>
            <a:pPr algn="just">
              <a:buFont typeface="Wingdings" pitchFamily="2" charset="2"/>
              <a:buChar char="Ø"/>
            </a:pPr>
            <a:r>
              <a:rPr lang="en-US" sz="2400" dirty="0">
                <a:latin typeface="Times New Roman" pitchFamily="18" charset="0"/>
                <a:cs typeface="Times New Roman" pitchFamily="18" charset="0"/>
              </a:rPr>
              <a:t>TTL or Transistor-transistor logic replaced resistor-transistor logic, and used much less power. </a:t>
            </a:r>
          </a:p>
          <a:p>
            <a:pPr algn="just">
              <a:buFont typeface="Wingdings" pitchFamily="2" charset="2"/>
              <a:buChar char="Ø"/>
            </a:pPr>
            <a:r>
              <a:rPr lang="en-US" sz="2400" dirty="0">
                <a:latin typeface="Times New Roman" pitchFamily="18" charset="0"/>
                <a:cs typeface="Times New Roman" pitchFamily="18" charset="0"/>
              </a:rPr>
              <a:t>The TTL family is very fast and reliable, and newer faster, less power-consuming, etc.</a:t>
            </a:r>
          </a:p>
          <a:p>
            <a:pPr algn="just">
              <a:buFont typeface="Wingdings" pitchFamily="2" charset="2"/>
              <a:buChar char="Ø"/>
            </a:pPr>
            <a:r>
              <a:rPr lang="en-US" sz="2400" dirty="0">
                <a:latin typeface="Times New Roman" pitchFamily="18" charset="0"/>
                <a:cs typeface="Times New Roman" pitchFamily="18" charset="0"/>
              </a:rPr>
              <a:t>Transistor-Transistor Logic (TTL): uses multiple emitter transistor at the input.</a:t>
            </a:r>
          </a:p>
        </p:txBody>
      </p:sp>
      <p:sp>
        <p:nvSpPr>
          <p:cNvPr id="3" name="TextBox 2"/>
          <p:cNvSpPr txBox="1"/>
          <p:nvPr/>
        </p:nvSpPr>
        <p:spPr>
          <a:xfrm>
            <a:off x="718686" y="4254367"/>
            <a:ext cx="3770391" cy="1938992"/>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TTL Classifications: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Standard TTL</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TTL </a:t>
            </a:r>
            <a:r>
              <a:rPr lang="en-US" sz="2400" dirty="0" err="1">
                <a:latin typeface="Times New Roman" panose="02020603050405020304" pitchFamily="18" charset="0"/>
                <a:cs typeface="Times New Roman" panose="02020603050405020304" pitchFamily="18" charset="0"/>
              </a:rPr>
              <a:t>Totempole</a:t>
            </a:r>
            <a:r>
              <a:rPr lang="en-US" sz="2400" dirty="0">
                <a:latin typeface="Times New Roman" panose="02020603050405020304" pitchFamily="18" charset="0"/>
                <a:cs typeface="Times New Roman" panose="02020603050405020304" pitchFamily="18" charset="0"/>
              </a:rPr>
              <a:t> output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TTL open collector output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TTL Tristate</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908307" y="4076247"/>
            <a:ext cx="3965609" cy="2403857"/>
          </a:xfrm>
          <a:prstGeom prst="rect">
            <a:avLst/>
          </a:prstGeom>
        </p:spPr>
      </p:pic>
    </p:spTree>
    <p:extLst>
      <p:ext uri="{BB962C8B-B14F-4D97-AF65-F5344CB8AC3E}">
        <p14:creationId xmlns:p14="http://schemas.microsoft.com/office/powerpoint/2010/main" val="2146174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650870" y="1030478"/>
            <a:ext cx="5245370" cy="3511730"/>
          </a:xfrm>
          <a:prstGeom prst="rect">
            <a:avLst/>
          </a:prstGeom>
        </p:spPr>
      </p:pic>
      <p:sp>
        <p:nvSpPr>
          <p:cNvPr id="4" name="TextBox 3"/>
          <p:cNvSpPr txBox="1"/>
          <p:nvPr/>
        </p:nvSpPr>
        <p:spPr>
          <a:xfrm>
            <a:off x="3711406" y="568813"/>
            <a:ext cx="2695225"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TTL NAND GATE</a:t>
            </a:r>
            <a:endParaRPr lang="en-IN" sz="2400" b="1" u="sng"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974632" y="5164122"/>
            <a:ext cx="2863997" cy="1282766"/>
          </a:xfrm>
          <a:prstGeom prst="rect">
            <a:avLst/>
          </a:prstGeom>
        </p:spPr>
      </p:pic>
      <p:sp>
        <p:nvSpPr>
          <p:cNvPr id="7" name="TextBox 6"/>
          <p:cNvSpPr txBox="1"/>
          <p:nvPr/>
        </p:nvSpPr>
        <p:spPr>
          <a:xfrm>
            <a:off x="452387" y="1183908"/>
            <a:ext cx="5717407" cy="212365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1:</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any of the input is low</a:t>
            </a:r>
            <a:r>
              <a:rPr lang="en-US" sz="2200" dirty="0">
                <a:latin typeface="Times New Roman" panose="02020603050405020304" pitchFamily="18" charset="0"/>
                <a:cs typeface="Times New Roman" panose="02020603050405020304" pitchFamily="18" charset="0"/>
              </a:rPr>
              <a:t>, then T1 is in active region.</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Diode (BE) forward biased and diode (BC) reverse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OFF; T3 – OFF; </a:t>
            </a:r>
            <a:r>
              <a:rPr lang="en-US" sz="2200" b="1" dirty="0">
                <a:latin typeface="Times New Roman" panose="02020603050405020304" pitchFamily="18" charset="0"/>
                <a:cs typeface="Times New Roman" panose="02020603050405020304" pitchFamily="18" charset="0"/>
              </a:rPr>
              <a:t>Output - HIGH</a:t>
            </a:r>
            <a:endParaRPr lang="en-IN" sz="2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52387" y="3293842"/>
            <a:ext cx="5322771" cy="1785104"/>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2:</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all the input is HIGH</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Diode (BE) reverse biased and diode (BC) forward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ON; T3 – ON; </a:t>
            </a:r>
            <a:r>
              <a:rPr lang="en-US" sz="2200" b="1" dirty="0">
                <a:latin typeface="Times New Roman" panose="02020603050405020304" pitchFamily="18" charset="0"/>
                <a:cs typeface="Times New Roman" panose="02020603050405020304" pitchFamily="18" charset="0"/>
              </a:rPr>
              <a:t>Output - LOW</a:t>
            </a:r>
            <a:endParaRPr lang="en-IN" sz="22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8461825" y="4542208"/>
            <a:ext cx="3295819" cy="2273417"/>
          </a:xfrm>
          <a:prstGeom prst="rect">
            <a:avLst/>
          </a:prstGeom>
        </p:spPr>
      </p:pic>
      <p:sp>
        <p:nvSpPr>
          <p:cNvPr id="2" name="TextBox 1"/>
          <p:cNvSpPr txBox="1"/>
          <p:nvPr/>
        </p:nvSpPr>
        <p:spPr>
          <a:xfrm>
            <a:off x="648761" y="5343840"/>
            <a:ext cx="2887522" cy="1015663"/>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Drawback:</a:t>
            </a:r>
          </a:p>
          <a:p>
            <a:r>
              <a:rPr lang="en-US" sz="2000" dirty="0">
                <a:latin typeface="Times New Roman" panose="02020603050405020304" pitchFamily="18" charset="0"/>
                <a:cs typeface="Times New Roman" panose="02020603050405020304" pitchFamily="18" charset="0"/>
              </a:rPr>
              <a:t>When T3-ON; R is HIGH</a:t>
            </a:r>
          </a:p>
          <a:p>
            <a:r>
              <a:rPr lang="en-US" sz="2000" dirty="0">
                <a:latin typeface="Times New Roman" panose="02020603050405020304" pitchFamily="18" charset="0"/>
                <a:cs typeface="Times New Roman" panose="02020603050405020304" pitchFamily="18" charset="0"/>
              </a:rPr>
              <a:t>When T3-OFF; R is LOW</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352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363" y="674691"/>
            <a:ext cx="7027437"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TTL NAND GATE WITH TOTEMPOLE OUTPUT</a:t>
            </a:r>
            <a:endParaRPr lang="en-IN" sz="24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981158" y="1145610"/>
            <a:ext cx="5153861" cy="3310342"/>
          </a:xfrm>
          <a:prstGeom prst="rect">
            <a:avLst/>
          </a:prstGeom>
        </p:spPr>
      </p:pic>
      <p:pic>
        <p:nvPicPr>
          <p:cNvPr id="4" name="Picture 3"/>
          <p:cNvPicPr>
            <a:picLocks noChangeAspect="1"/>
          </p:cNvPicPr>
          <p:nvPr/>
        </p:nvPicPr>
        <p:blipFill>
          <a:blip r:embed="rId3"/>
          <a:stretch>
            <a:fillRect/>
          </a:stretch>
        </p:blipFill>
        <p:spPr>
          <a:xfrm>
            <a:off x="4039720" y="2853760"/>
            <a:ext cx="2368672" cy="1276416"/>
          </a:xfrm>
          <a:prstGeom prst="rect">
            <a:avLst/>
          </a:prstGeom>
        </p:spPr>
      </p:pic>
      <p:pic>
        <p:nvPicPr>
          <p:cNvPr id="5" name="Picture 4"/>
          <p:cNvPicPr>
            <a:picLocks noChangeAspect="1"/>
          </p:cNvPicPr>
          <p:nvPr/>
        </p:nvPicPr>
        <p:blipFill>
          <a:blip r:embed="rId4"/>
          <a:stretch>
            <a:fillRect/>
          </a:stretch>
        </p:blipFill>
        <p:spPr>
          <a:xfrm>
            <a:off x="8839200" y="4465206"/>
            <a:ext cx="3295819" cy="2273417"/>
          </a:xfrm>
          <a:prstGeom prst="rect">
            <a:avLst/>
          </a:prstGeom>
        </p:spPr>
      </p:pic>
      <p:sp>
        <p:nvSpPr>
          <p:cNvPr id="6" name="TextBox 5"/>
          <p:cNvSpPr txBox="1"/>
          <p:nvPr/>
        </p:nvSpPr>
        <p:spPr>
          <a:xfrm>
            <a:off x="493667" y="990855"/>
            <a:ext cx="5717407" cy="2800767"/>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Case 1:</a:t>
            </a:r>
          </a:p>
          <a:p>
            <a:pPr marL="285750" indent="-285750" algn="jus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any of the input is low</a:t>
            </a:r>
            <a:r>
              <a:rPr lang="en-US" sz="2200" dirty="0">
                <a:latin typeface="Times New Roman" panose="02020603050405020304" pitchFamily="18" charset="0"/>
                <a:cs typeface="Times New Roman" panose="02020603050405020304" pitchFamily="18" charset="0"/>
              </a:rPr>
              <a:t>, then T1 is in active region.</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Diode (BE) forward biased and diode (BC) reverse biased.</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OFF; T3 – OFF</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T4 - ON</a:t>
            </a:r>
          </a:p>
          <a:p>
            <a:pPr marL="285750" indent="-285750" algn="jus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HIGH</a:t>
            </a:r>
            <a:endParaRPr lang="en-IN" sz="2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93667" y="3806998"/>
            <a:ext cx="5322771" cy="2462213"/>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Case 2:</a:t>
            </a:r>
          </a:p>
          <a:p>
            <a:pPr marL="285750" indent="-285750" algn="jus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all the input is HIGH</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Diode (BE) reverse biased and diode (BC) forward biased.</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ON; T3 – ON</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T4 - OFF</a:t>
            </a:r>
          </a:p>
          <a:p>
            <a:pPr marL="285750" indent="-285750" algn="jus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LOW</a:t>
            </a:r>
            <a:endParaRPr lang="en-IN" sz="2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055626" y="4786306"/>
            <a:ext cx="2203704"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rPr>
              <a:t>Fanout</a:t>
            </a:r>
            <a:r>
              <a:rPr lang="en-US" sz="2000" dirty="0">
                <a:latin typeface="Times New Roman" panose="02020603050405020304" pitchFamily="18" charset="0"/>
                <a:cs typeface="Times New Roman" panose="02020603050405020304" pitchFamily="18" charset="0"/>
              </a:rPr>
              <a:t> &amp; Noise margin improved by using </a:t>
            </a:r>
            <a:r>
              <a:rPr lang="en-US" sz="2000" dirty="0" err="1">
                <a:latin typeface="Times New Roman" panose="02020603050405020304" pitchFamily="18" charset="0"/>
                <a:cs typeface="Times New Roman" panose="02020603050405020304" pitchFamily="18" charset="0"/>
              </a:rPr>
              <a:t>totempole</a:t>
            </a:r>
            <a:r>
              <a:rPr lang="en-US" sz="2000" dirty="0">
                <a:latin typeface="Times New Roman" panose="02020603050405020304" pitchFamily="18" charset="0"/>
                <a:cs typeface="Times New Roman" panose="02020603050405020304" pitchFamily="18" charset="0"/>
              </a:rPr>
              <a:t> circuit at output.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985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8365" y="443684"/>
            <a:ext cx="5571077"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TTL NOR GATE USING TOTEMPOLE</a:t>
            </a:r>
            <a:endParaRPr lang="en-IN" sz="24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66373" y="1136356"/>
            <a:ext cx="5951981" cy="4369295"/>
          </a:xfrm>
          <a:prstGeom prst="rect">
            <a:avLst/>
          </a:prstGeom>
        </p:spPr>
      </p:pic>
      <p:pic>
        <p:nvPicPr>
          <p:cNvPr id="5" name="Picture 4"/>
          <p:cNvPicPr>
            <a:picLocks noChangeAspect="1"/>
          </p:cNvPicPr>
          <p:nvPr/>
        </p:nvPicPr>
        <p:blipFill rotWithShape="1">
          <a:blip r:embed="rId3"/>
          <a:srcRect l="-1154" t="114" r="477" b="71478"/>
          <a:stretch/>
        </p:blipFill>
        <p:spPr>
          <a:xfrm>
            <a:off x="8227968" y="6033834"/>
            <a:ext cx="1821779" cy="596767"/>
          </a:xfrm>
          <a:prstGeom prst="rect">
            <a:avLst/>
          </a:prstGeom>
        </p:spPr>
      </p:pic>
      <p:pic>
        <p:nvPicPr>
          <p:cNvPr id="6" name="Picture 5"/>
          <p:cNvPicPr>
            <a:picLocks noChangeAspect="1"/>
          </p:cNvPicPr>
          <p:nvPr/>
        </p:nvPicPr>
        <p:blipFill>
          <a:blip r:embed="rId4"/>
          <a:stretch>
            <a:fillRect/>
          </a:stretch>
        </p:blipFill>
        <p:spPr>
          <a:xfrm>
            <a:off x="3897876" y="4772333"/>
            <a:ext cx="1758660" cy="1709121"/>
          </a:xfrm>
          <a:prstGeom prst="rect">
            <a:avLst/>
          </a:prstGeom>
        </p:spPr>
      </p:pic>
      <p:sp>
        <p:nvSpPr>
          <p:cNvPr id="7" name="TextBox 6"/>
          <p:cNvSpPr txBox="1"/>
          <p:nvPr/>
        </p:nvSpPr>
        <p:spPr>
          <a:xfrm>
            <a:off x="319728" y="1270202"/>
            <a:ext cx="5486400"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Case 1:</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If both the inputs low</a:t>
            </a:r>
            <a:r>
              <a:rPr lang="en-US" sz="2000" dirty="0">
                <a:latin typeface="Times New Roman" panose="02020603050405020304" pitchFamily="18" charset="0"/>
                <a:cs typeface="Times New Roman" panose="02020603050405020304" pitchFamily="18" charset="0"/>
              </a:rPr>
              <a:t>, then T1 &amp; T2 - BE forward biased and diode &amp; BC reverse biased.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T3 – OFF; T4 – OFF</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T5 – OFF; T6 - ON</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 - HIGH</a:t>
            </a:r>
            <a:endParaRPr lang="en-IN" sz="2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19728" y="3380125"/>
            <a:ext cx="5746645" cy="224676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Case 2:</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A==1, B=1, then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T1 &amp; T2 - BE reverse biased and diode &amp; BC forward biased.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T3 – ON; T4 – 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T5 – ON; T6 - OFF</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 - LOW</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12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632" y="590927"/>
            <a:ext cx="6670308" cy="280076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3:</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A==0, B=1</a:t>
            </a:r>
            <a:r>
              <a:rPr lang="en-US" sz="2200" dirty="0">
                <a:latin typeface="Times New Roman" panose="02020603050405020304" pitchFamily="18" charset="0"/>
                <a:cs typeface="Times New Roman" panose="02020603050405020304" pitchFamily="18" charset="0"/>
              </a:rPr>
              <a:t>, then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T1 -(BE) forward biased and diode (BC) reverse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(BE) reverse biased and diode (BC) forward biased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T3 – OFF; T4 – ON; T5 – ON; T6 - OFF</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LOW</a:t>
            </a:r>
            <a:endParaRPr lang="en-IN" sz="22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257448" y="880198"/>
            <a:ext cx="4770531" cy="3502003"/>
          </a:xfrm>
          <a:prstGeom prst="rect">
            <a:avLst/>
          </a:prstGeom>
        </p:spPr>
      </p:pic>
      <p:sp>
        <p:nvSpPr>
          <p:cNvPr id="5" name="TextBox 4"/>
          <p:cNvSpPr txBox="1"/>
          <p:nvPr/>
        </p:nvSpPr>
        <p:spPr>
          <a:xfrm>
            <a:off x="694632" y="3818823"/>
            <a:ext cx="5746645" cy="2462213"/>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4:If A==1, B=0</a:t>
            </a:r>
            <a:r>
              <a:rPr lang="en-US" sz="2200" dirty="0">
                <a:latin typeface="Times New Roman" panose="02020603050405020304" pitchFamily="18" charset="0"/>
                <a:cs typeface="Times New Roman" panose="02020603050405020304" pitchFamily="18" charset="0"/>
              </a:rPr>
              <a:t>, then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T1 -(BE) reverse biased and diode (BC) forward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(BE) forward biased and diode (BC) reverse biased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T3 – ON; T4 – OFF; T5 – ON; T6 - OFF</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LOW</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86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8365" y="443684"/>
            <a:ext cx="5647187"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TTL OPEN COLLECTOR NAND GATE</a:t>
            </a:r>
          </a:p>
        </p:txBody>
      </p:sp>
      <p:pic>
        <p:nvPicPr>
          <p:cNvPr id="3" name="Picture 2"/>
          <p:cNvPicPr>
            <a:picLocks noChangeAspect="1"/>
          </p:cNvPicPr>
          <p:nvPr/>
        </p:nvPicPr>
        <p:blipFill>
          <a:blip r:embed="rId2"/>
          <a:stretch>
            <a:fillRect/>
          </a:stretch>
        </p:blipFill>
        <p:spPr>
          <a:xfrm>
            <a:off x="5797517" y="971324"/>
            <a:ext cx="6229670" cy="3854648"/>
          </a:xfrm>
          <a:prstGeom prst="rect">
            <a:avLst/>
          </a:prstGeom>
        </p:spPr>
      </p:pic>
      <p:pic>
        <p:nvPicPr>
          <p:cNvPr id="4" name="Picture 3"/>
          <p:cNvPicPr>
            <a:picLocks noChangeAspect="1"/>
          </p:cNvPicPr>
          <p:nvPr/>
        </p:nvPicPr>
        <p:blipFill>
          <a:blip r:embed="rId3"/>
          <a:stretch>
            <a:fillRect/>
          </a:stretch>
        </p:blipFill>
        <p:spPr>
          <a:xfrm>
            <a:off x="5823371" y="4986334"/>
            <a:ext cx="3523376" cy="1354559"/>
          </a:xfrm>
          <a:prstGeom prst="rect">
            <a:avLst/>
          </a:prstGeom>
        </p:spPr>
      </p:pic>
      <p:pic>
        <p:nvPicPr>
          <p:cNvPr id="5" name="Picture 2" descr="Virtual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4825972"/>
            <a:ext cx="2524657" cy="1675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6683" y="1116474"/>
            <a:ext cx="5230680" cy="212365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1:</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If any of the inputs LOW</a:t>
            </a:r>
            <a:r>
              <a:rPr lang="en-US" sz="22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T1 - BE forward biased &amp; BC reverse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OFF; T3 – OFF</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HIGH</a:t>
            </a:r>
            <a:endParaRPr lang="en-IN" sz="2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26683" y="3605428"/>
            <a:ext cx="5486400"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Case 2:</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If both the inputs HIGH</a:t>
            </a:r>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Then T1 - BE reverse biased &amp; BC forward biased.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T2 – ON; T3 – ON</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 – LOW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958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285" y="525980"/>
            <a:ext cx="3469924"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TTL TRISTATE LOGIC</a:t>
            </a:r>
          </a:p>
        </p:txBody>
      </p:sp>
      <p:sp>
        <p:nvSpPr>
          <p:cNvPr id="3" name="TextBox 2"/>
          <p:cNvSpPr txBox="1"/>
          <p:nvPr/>
        </p:nvSpPr>
        <p:spPr>
          <a:xfrm>
            <a:off x="496398" y="987644"/>
            <a:ext cx="5262594" cy="1569660"/>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In Tristate at the output there are 3 states.</a:t>
            </a:r>
          </a:p>
          <a:p>
            <a:pPr marL="342900" indent="-342900">
              <a:buAutoNum type="arabicPeriod"/>
            </a:pPr>
            <a:r>
              <a:rPr lang="en-US" sz="2400" dirty="0">
                <a:latin typeface="Times New Roman" panose="02020603050405020304" pitchFamily="18" charset="0"/>
                <a:cs typeface="Times New Roman" panose="02020603050405020304" pitchFamily="18" charset="0"/>
              </a:rPr>
              <a:t>Logic high</a:t>
            </a:r>
          </a:p>
          <a:p>
            <a:pPr marL="342900" indent="-342900">
              <a:buAutoNum type="arabicPeriod"/>
            </a:pPr>
            <a:r>
              <a:rPr lang="en-US" sz="2400" dirty="0">
                <a:latin typeface="Times New Roman" panose="02020603050405020304" pitchFamily="18" charset="0"/>
                <a:cs typeface="Times New Roman" panose="02020603050405020304" pitchFamily="18" charset="0"/>
              </a:rPr>
              <a:t>Logic low</a:t>
            </a:r>
          </a:p>
          <a:p>
            <a:pPr marL="342900" indent="-342900">
              <a:buAutoNum type="arabicPeriod"/>
            </a:pPr>
            <a:r>
              <a:rPr lang="en-US" sz="2400" dirty="0">
                <a:latin typeface="Times New Roman" panose="02020603050405020304" pitchFamily="18" charset="0"/>
                <a:cs typeface="Times New Roman" panose="02020603050405020304" pitchFamily="18" charset="0"/>
              </a:rPr>
              <a:t>High impedance state</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888736" y="1133855"/>
            <a:ext cx="6130428" cy="5063685"/>
          </a:xfrm>
          <a:prstGeom prst="rect">
            <a:avLst/>
          </a:prstGeom>
        </p:spPr>
      </p:pic>
      <p:sp>
        <p:nvSpPr>
          <p:cNvPr id="5" name="TextBox 4"/>
          <p:cNvSpPr txBox="1"/>
          <p:nvPr/>
        </p:nvSpPr>
        <p:spPr>
          <a:xfrm>
            <a:off x="398567" y="2557304"/>
            <a:ext cx="5230680" cy="1785104"/>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1:</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Enable=0</a:t>
            </a:r>
            <a:r>
              <a:rPr lang="en-US" sz="2200" dirty="0">
                <a:latin typeface="Times New Roman" panose="02020603050405020304" pitchFamily="18" charset="0"/>
                <a:cs typeface="Times New Roman" panose="02020603050405020304" pitchFamily="18" charset="0"/>
              </a:rPr>
              <a:t>, A is either 0 or 1</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D1-FB</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OFF; T3 – OFF; ; T4 – OFF</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At High impedance level</a:t>
            </a:r>
            <a:endParaRPr lang="en-IN" sz="22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8567" y="4342408"/>
            <a:ext cx="5230680" cy="2185214"/>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2:</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Enable=1</a:t>
            </a:r>
            <a:r>
              <a:rPr lang="en-US" sz="2200" dirty="0">
                <a:latin typeface="Times New Roman" panose="02020603050405020304" pitchFamily="18" charset="0"/>
                <a:cs typeface="Times New Roman" panose="02020603050405020304" pitchFamily="18" charset="0"/>
              </a:rPr>
              <a:t>, D1-RB; A =0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T1 - BE forward biased &amp; BC reverse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OFF; T3 – OFF; ; T4 – ON</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High</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24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4911" y="1306600"/>
            <a:ext cx="4786081" cy="223212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3:</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Enable=1</a:t>
            </a:r>
            <a:r>
              <a:rPr lang="en-US" sz="2200" dirty="0">
                <a:latin typeface="Times New Roman" panose="02020603050405020304" pitchFamily="18" charset="0"/>
                <a:cs typeface="Times New Roman" panose="02020603050405020304" pitchFamily="18" charset="0"/>
              </a:rPr>
              <a:t>, D1-RB; A =1</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T1 - BE reverse biased &amp; BC forward biased.</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T2 – ON; T3 – ON; ; T4 – OFF</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Output – Low</a:t>
            </a:r>
            <a:endParaRPr lang="en-IN" sz="2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888736" y="1133855"/>
            <a:ext cx="6130428" cy="5063685"/>
          </a:xfrm>
          <a:prstGeom prst="rect">
            <a:avLst/>
          </a:prstGeom>
        </p:spPr>
      </p:pic>
      <p:sp>
        <p:nvSpPr>
          <p:cNvPr id="4" name="TextBox 3"/>
          <p:cNvSpPr txBox="1"/>
          <p:nvPr/>
        </p:nvSpPr>
        <p:spPr>
          <a:xfrm>
            <a:off x="715559" y="3538728"/>
            <a:ext cx="4786081" cy="1785104"/>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NOTE: 3 States</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Enable=0</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=&gt; High impedance</a:t>
            </a:r>
          </a:p>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Enable=1 </a:t>
            </a:r>
          </a:p>
          <a:p>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A=0 =&gt; Output – High</a:t>
            </a:r>
          </a:p>
          <a:p>
            <a:r>
              <a:rPr lang="en-US" sz="2200" b="1" dirty="0">
                <a:latin typeface="Times New Roman" panose="02020603050405020304" pitchFamily="18" charset="0"/>
                <a:cs typeface="Times New Roman" panose="02020603050405020304" pitchFamily="18" charset="0"/>
              </a:rPr>
              <a:t>     (ii) A=1 =&gt; Output – Low</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194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073427"/>
            <a:ext cx="10992677" cy="4893647"/>
          </a:xfrm>
          <a:prstGeom prst="rect">
            <a:avLst/>
          </a:prstGeom>
          <a:noFill/>
        </p:spPr>
        <p:txBody>
          <a:bodyPr wrap="square" rtlCol="0">
            <a:spAutoFit/>
          </a:bodyPr>
          <a:lstStyle/>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ECL was invented in August 1956 at IBM </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Originally called current-steering logic. The logic was also called a current mode circuit</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Positive ECL (</a:t>
            </a:r>
            <a:r>
              <a:rPr lang="en-US" sz="2400" dirty="0" err="1">
                <a:latin typeface="Times New Roman" panose="02020603050405020304" pitchFamily="18" charset="0"/>
                <a:cs typeface="Times New Roman" panose="02020603050405020304" pitchFamily="18" charset="0"/>
              </a:rPr>
              <a:t>Vcc</a:t>
            </a:r>
            <a:r>
              <a:rPr lang="en-US" sz="2400" dirty="0">
                <a:latin typeface="Times New Roman" panose="02020603050405020304" pitchFamily="18" charset="0"/>
                <a:cs typeface="Times New Roman" panose="02020603050405020304" pitchFamily="18" charset="0"/>
              </a:rPr>
              <a:t>=+5v, VEE=0v) and Negative ECL (VEE=-5.2V, VCC=0v)</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ECL achieves its high speed operation </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late 1960s, when the standard TTL family offered 20ns gate delay and the CMOS 4000 family had delays of 100ns or more, ECL offered an incredible delay of only 1ns </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ECL is a High speed logic family based on bipolar transistor</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basically operates on current mode of operation</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Transistors are driven either in cut-off or in active region.</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the fastest of all the logic families. Propagation delay is less than 1ns per gate.</a:t>
            </a:r>
          </a:p>
          <a:p>
            <a:pPr marL="342900" indent="-4500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differential logic.</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278059" y="516041"/>
            <a:ext cx="4323620"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EMITTER COUPLED LOGIC</a:t>
            </a:r>
          </a:p>
        </p:txBody>
      </p:sp>
    </p:spTree>
    <p:extLst>
      <p:ext uri="{BB962C8B-B14F-4D97-AF65-F5344CB8AC3E}">
        <p14:creationId xmlns:p14="http://schemas.microsoft.com/office/powerpoint/2010/main" val="1210069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8059" y="516041"/>
            <a:ext cx="489012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ECL INVERTER / BUFFER GATE</a:t>
            </a:r>
          </a:p>
        </p:txBody>
      </p:sp>
      <p:sp>
        <p:nvSpPr>
          <p:cNvPr id="4" name="TextBox 3"/>
          <p:cNvSpPr txBox="1"/>
          <p:nvPr/>
        </p:nvSpPr>
        <p:spPr>
          <a:xfrm>
            <a:off x="954157" y="1371600"/>
            <a:ext cx="5208104"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input LOW level is 3.6V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input HIGH level is 4.4V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circuit produces output LOW and HIGH levels that are 4.2 and 5V.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outputs of this inverter are called differential outputs because they are always complementary.</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output is 1 if (Vout1-Vout2) &gt; 0 and it is 0 if (Vout1-Vout2) &lt; 0</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570613" y="1268951"/>
            <a:ext cx="5527737" cy="5191484"/>
          </a:xfrm>
          <a:prstGeom prst="rect">
            <a:avLst/>
          </a:prstGeom>
        </p:spPr>
      </p:pic>
    </p:spTree>
    <p:extLst>
      <p:ext uri="{BB962C8B-B14F-4D97-AF65-F5344CB8AC3E}">
        <p14:creationId xmlns:p14="http://schemas.microsoft.com/office/powerpoint/2010/main" val="4134542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4F35-FC9E-8EF4-A031-17697D84903E}"/>
              </a:ext>
            </a:extLst>
          </p:cNvPr>
          <p:cNvSpPr>
            <a:spLocks noGrp="1"/>
          </p:cNvSpPr>
          <p:nvPr>
            <p:ph type="title"/>
          </p:nvPr>
        </p:nvSpPr>
        <p:spPr>
          <a:xfrm>
            <a:off x="2173490" y="1033271"/>
            <a:ext cx="6851638" cy="393059"/>
          </a:xfrm>
        </p:spPr>
        <p:txBody>
          <a:bodyPr>
            <a:normAutofit fontScale="90000"/>
          </a:bodyPr>
          <a:lstStyle/>
          <a:p>
            <a:br>
              <a:rPr lang="en-IN" b="1" i="0" cap="all" dirty="0">
                <a:solidFill>
                  <a:srgbClr val="3B3B3B"/>
                </a:solidFill>
                <a:effectLst/>
                <a:latin typeface="Georgia" panose="02040502050405020303" pitchFamily="18" charset="0"/>
              </a:rPr>
            </a:br>
            <a:r>
              <a:rPr lang="en-IN" sz="3100" b="1" i="0" cap="all" dirty="0">
                <a:solidFill>
                  <a:srgbClr val="3B3B3B"/>
                </a:solidFill>
                <a:effectLst/>
                <a:latin typeface="Times New Roman" pitchFamily="18" charset="0"/>
                <a:cs typeface="Times New Roman" pitchFamily="18" charset="0"/>
              </a:rPr>
              <a:t>CLASSIFICATION OF LOGIC FAMILIES</a:t>
            </a:r>
            <a:endParaRPr lang="en-IN" sz="31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250AD4DA-F4DA-44CF-0102-AFD043186336}"/>
              </a:ext>
            </a:extLst>
          </p:cNvPr>
          <p:cNvSpPr>
            <a:spLocks noGrp="1"/>
          </p:cNvSpPr>
          <p:nvPr>
            <p:ph idx="1"/>
          </p:nvPr>
        </p:nvSpPr>
        <p:spPr>
          <a:xfrm>
            <a:off x="685800" y="1508760"/>
            <a:ext cx="11265407" cy="5230368"/>
          </a:xfrm>
        </p:spPr>
        <p:txBody>
          <a:bodyPr>
            <a:normAutofit/>
          </a:bodyPr>
          <a:lstStyle/>
          <a:p>
            <a:pPr algn="just">
              <a:buClrTx/>
            </a:pPr>
            <a:r>
              <a:rPr lang="en-US" b="0" i="0" dirty="0">
                <a:solidFill>
                  <a:srgbClr val="3B3B3B"/>
                </a:solidFill>
                <a:effectLst/>
                <a:latin typeface="Times New Roman" pitchFamily="18" charset="0"/>
                <a:cs typeface="Times New Roman" pitchFamily="18" charset="0"/>
              </a:rPr>
              <a:t>Logic families are mainly classified as Bipolar Logic Families and Unipolar Logic Families.</a:t>
            </a:r>
          </a:p>
          <a:p>
            <a:pPr marL="0" indent="0" algn="just">
              <a:buNone/>
            </a:pPr>
            <a:r>
              <a:rPr lang="en-US" sz="2000" b="1" i="0" dirty="0">
                <a:solidFill>
                  <a:srgbClr val="3B3B3B"/>
                </a:solidFill>
                <a:effectLst/>
                <a:latin typeface="Times New Roman" pitchFamily="18" charset="0"/>
                <a:cs typeface="Times New Roman" pitchFamily="18" charset="0"/>
              </a:rPr>
              <a:t>Bipolar Logic Families:</a:t>
            </a:r>
            <a:r>
              <a:rPr lang="en-US" sz="2000" b="0" i="0" dirty="0">
                <a:solidFill>
                  <a:srgbClr val="3B3B3B"/>
                </a:solidFill>
                <a:effectLst/>
                <a:latin typeface="Times New Roman" pitchFamily="18" charset="0"/>
                <a:cs typeface="Times New Roman" pitchFamily="18" charset="0"/>
              </a:rPr>
              <a:t> It mainly uses bipolar devices like diodes, transistors in addition to passive elements like resistors and capacitors. These are sub classified as saturated  bipolar logic family and unsaturated bipolar logic family.</a:t>
            </a:r>
          </a:p>
          <a:p>
            <a:pPr marL="457200" lvl="1" indent="0" algn="just">
              <a:buNone/>
            </a:pPr>
            <a:r>
              <a:rPr lang="en-US" sz="2000" b="1" i="0" dirty="0">
                <a:solidFill>
                  <a:srgbClr val="3B3B3B"/>
                </a:solidFill>
                <a:effectLst/>
                <a:latin typeface="Times New Roman" pitchFamily="18" charset="0"/>
                <a:cs typeface="Times New Roman" pitchFamily="18" charset="0"/>
              </a:rPr>
              <a:t>Saturated Bipolar Logic Family: </a:t>
            </a:r>
            <a:r>
              <a:rPr lang="en-US" sz="2000" b="0" i="0" dirty="0">
                <a:solidFill>
                  <a:srgbClr val="3B3B3B"/>
                </a:solidFill>
                <a:effectLst/>
                <a:latin typeface="Times New Roman" pitchFamily="18" charset="0"/>
                <a:cs typeface="Times New Roman" pitchFamily="18" charset="0"/>
              </a:rPr>
              <a:t>In this family the transistors used in ICs are driven  into saturation. For example:</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Transistor-Transistor Logic (TTL)</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Resistor-Transistor Logic (RTL)</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Direct Coupled Transistor Logic (DCTL)</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Diode Transistor Logic (DTL)</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High Threshold Logic(HTL)</a:t>
            </a:r>
          </a:p>
          <a:p>
            <a:pPr marL="1143000" lvl="2" indent="-228600" algn="just">
              <a:buClrTx/>
              <a:buFont typeface="+mj-lt"/>
              <a:buAutoNum type="arabicPeriod"/>
            </a:pPr>
            <a:r>
              <a:rPr lang="en-US" sz="2000" b="0" i="0" dirty="0">
                <a:solidFill>
                  <a:srgbClr val="3B3B3B"/>
                </a:solidFill>
                <a:effectLst/>
                <a:latin typeface="Times New Roman" pitchFamily="18" charset="0"/>
                <a:cs typeface="Times New Roman" pitchFamily="18" charset="0"/>
              </a:rPr>
              <a:t>Integrated Injection Logic (IIL or I 2 L)</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825450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7004" y="513759"/>
            <a:ext cx="723492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OPERATION OF ECL INVERTER / BUFFER GATE</a:t>
            </a:r>
          </a:p>
        </p:txBody>
      </p:sp>
      <p:sp>
        <p:nvSpPr>
          <p:cNvPr id="4" name="TextBox 3"/>
          <p:cNvSpPr txBox="1"/>
          <p:nvPr/>
        </p:nvSpPr>
        <p:spPr>
          <a:xfrm>
            <a:off x="289754" y="987645"/>
            <a:ext cx="7601915"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CASE-1: </a:t>
            </a:r>
            <a:r>
              <a:rPr lang="en-US" sz="2400" dirty="0">
                <a:latin typeface="Times New Roman" panose="02020603050405020304" pitchFamily="18" charset="0"/>
                <a:cs typeface="Times New Roman" panose="02020603050405020304" pitchFamily="18" charset="0"/>
              </a:rPr>
              <a:t>Input is logic HIGH=4.4V applied to Q1</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VBB=4V – reference voltage</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Q1 – ON </a:t>
            </a:r>
            <a:r>
              <a:rPr lang="en-US" sz="2400" dirty="0">
                <a:latin typeface="Times New Roman" panose="02020603050405020304" pitchFamily="18" charset="0"/>
                <a:cs typeface="Times New Roman" panose="02020603050405020304" pitchFamily="18" charset="0"/>
              </a:rPr>
              <a:t>for 4.4V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emitter junction voltage is 4.4 - VBE = 4.4 - 0.6 = 3.8V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Q2, input is 4v and emitter voltage is 3.8V.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 VBE=4-3.8=0.2V. So </a:t>
            </a:r>
            <a:r>
              <a:rPr lang="en-US" sz="2400" b="1" dirty="0">
                <a:latin typeface="Times New Roman" panose="02020603050405020304" pitchFamily="18" charset="0"/>
                <a:cs typeface="Times New Roman" panose="02020603050405020304" pitchFamily="18" charset="0"/>
              </a:rPr>
              <a:t>Q2-OFF</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first branch some amount of current flows. In the second branch current is zero.</a:t>
            </a: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891669" y="987645"/>
            <a:ext cx="4017837" cy="3773431"/>
          </a:xfrm>
          <a:prstGeom prst="rect">
            <a:avLst/>
          </a:prstGeom>
        </p:spPr>
      </p:pic>
      <p:sp>
        <p:nvSpPr>
          <p:cNvPr id="8" name="TextBox 7"/>
          <p:cNvSpPr txBox="1"/>
          <p:nvPr/>
        </p:nvSpPr>
        <p:spPr>
          <a:xfrm>
            <a:off x="347504" y="4489988"/>
            <a:ext cx="11712951" cy="230832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VC2= Vcc-IR2=5-0=5V - Logic HIGH</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VC1=</a:t>
            </a:r>
            <a:r>
              <a:rPr lang="en-US" sz="2400" b="1" dirty="0" err="1">
                <a:latin typeface="Times New Roman" panose="02020603050405020304" pitchFamily="18" charset="0"/>
                <a:cs typeface="Times New Roman" panose="02020603050405020304" pitchFamily="18" charset="0"/>
              </a:rPr>
              <a:t>Vcc</a:t>
            </a:r>
            <a:r>
              <a:rPr lang="en-US" sz="2400" b="1" dirty="0">
                <a:latin typeface="Times New Roman" panose="02020603050405020304" pitchFamily="18" charset="0"/>
                <a:cs typeface="Times New Roman" panose="02020603050405020304" pitchFamily="18" charset="0"/>
              </a:rPr>
              <a:t>–(IE * R1)= 5 – 2.9mA*300=4.2V - Logic LOW</a:t>
            </a:r>
          </a:p>
          <a:p>
            <a:pPr algn="just"/>
            <a:r>
              <a:rPr lang="en-US" sz="2400" dirty="0">
                <a:latin typeface="Times New Roman" panose="02020603050405020304" pitchFamily="18" charset="0"/>
                <a:cs typeface="Times New Roman" panose="02020603050405020304" pitchFamily="18" charset="0"/>
              </a:rPr>
              <a:t>     IE=VE / R3= 3.8/1.3K</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=2.9mA</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Vin= 4.4V (LOGIC HIGH)</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Outputs: VC1=4.2V (LOGIC LOW) – Inverter output ; </a:t>
            </a:r>
          </a:p>
          <a:p>
            <a:pPr algn="just"/>
            <a:r>
              <a:rPr lang="en-US" sz="2400" b="1" dirty="0">
                <a:latin typeface="Times New Roman" panose="02020603050405020304" pitchFamily="18" charset="0"/>
                <a:cs typeface="Times New Roman" panose="02020603050405020304" pitchFamily="18" charset="0"/>
              </a:rPr>
              <a:t>	   VC2=5V (LOGIC HIGH) – Buffer output</a:t>
            </a:r>
            <a:endParaRPr lang="en-IN" sz="2400" b="1" dirty="0"/>
          </a:p>
        </p:txBody>
      </p:sp>
    </p:spTree>
    <p:extLst>
      <p:ext uri="{BB962C8B-B14F-4D97-AF65-F5344CB8AC3E}">
        <p14:creationId xmlns:p14="http://schemas.microsoft.com/office/powerpoint/2010/main" val="4093041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91669" y="987645"/>
            <a:ext cx="4017837" cy="3773431"/>
          </a:xfrm>
          <a:prstGeom prst="rect">
            <a:avLst/>
          </a:prstGeom>
        </p:spPr>
      </p:pic>
      <p:sp>
        <p:nvSpPr>
          <p:cNvPr id="3" name="TextBox 2"/>
          <p:cNvSpPr txBox="1"/>
          <p:nvPr/>
        </p:nvSpPr>
        <p:spPr>
          <a:xfrm>
            <a:off x="289754" y="987645"/>
            <a:ext cx="7601915" cy="304698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CASE-2: </a:t>
            </a:r>
            <a:r>
              <a:rPr lang="en-US" sz="2400" dirty="0">
                <a:latin typeface="Times New Roman" panose="02020603050405020304" pitchFamily="18" charset="0"/>
                <a:cs typeface="Times New Roman" panose="02020603050405020304" pitchFamily="18" charset="0"/>
              </a:rPr>
              <a:t>Input is logic LOW=3.6V applied to Q1</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VBB=4V – reference voltage applied to Q2</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Q2 – ON </a:t>
            </a:r>
            <a:r>
              <a:rPr lang="en-US" sz="2400" dirty="0">
                <a:latin typeface="Times New Roman" panose="02020603050405020304" pitchFamily="18" charset="0"/>
                <a:cs typeface="Times New Roman" panose="02020603050405020304" pitchFamily="18" charset="0"/>
              </a:rPr>
              <a:t>for 4V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emitter junction voltage is 4 - VBE = 4 - 0.6 = 3.4V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Q1, input is 3.6v and emitter voltage is 3.4V.</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 VBE=3.6-3.4=0.2V. So </a:t>
            </a:r>
            <a:r>
              <a:rPr lang="en-US" sz="2400" b="1" dirty="0">
                <a:latin typeface="Times New Roman" panose="02020603050405020304" pitchFamily="18" charset="0"/>
                <a:cs typeface="Times New Roman" panose="02020603050405020304" pitchFamily="18" charset="0"/>
              </a:rPr>
              <a:t>Q1-OFF</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second branch some amount of current flows. In the first branch current is zero.</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47504" y="4489988"/>
            <a:ext cx="11712951" cy="230832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VC1= Vcc-IR1=5-0=5V - Logic HIGH</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VC2=</a:t>
            </a:r>
            <a:r>
              <a:rPr lang="en-US" sz="2400" b="1" dirty="0" err="1">
                <a:latin typeface="Times New Roman" panose="02020603050405020304" pitchFamily="18" charset="0"/>
                <a:cs typeface="Times New Roman" panose="02020603050405020304" pitchFamily="18" charset="0"/>
              </a:rPr>
              <a:t>Vcc</a:t>
            </a:r>
            <a:r>
              <a:rPr lang="en-US" sz="2400" b="1" dirty="0">
                <a:latin typeface="Times New Roman" panose="02020603050405020304" pitchFamily="18" charset="0"/>
                <a:cs typeface="Times New Roman" panose="02020603050405020304" pitchFamily="18" charset="0"/>
              </a:rPr>
              <a:t>–(IE * R2)= 5 – 2.9mA*300=4.2V - Logic LOW</a:t>
            </a:r>
          </a:p>
          <a:p>
            <a:pPr algn="just"/>
            <a:r>
              <a:rPr lang="en-US" sz="2400" dirty="0">
                <a:latin typeface="Times New Roman" panose="02020603050405020304" pitchFamily="18" charset="0"/>
                <a:cs typeface="Times New Roman" panose="02020603050405020304" pitchFamily="18" charset="0"/>
              </a:rPr>
              <a:t>     IE=VE / R3= 3.8/1.3K</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=2.9mA</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Vin= 3.6V (LOGIC LOW)</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Outputs: VC1=5V (LOGIC HIGH) – Inverter output ; </a:t>
            </a:r>
          </a:p>
          <a:p>
            <a:pPr algn="just"/>
            <a:r>
              <a:rPr lang="en-US" sz="2400" b="1" dirty="0">
                <a:latin typeface="Times New Roman" panose="02020603050405020304" pitchFamily="18" charset="0"/>
                <a:cs typeface="Times New Roman" panose="02020603050405020304" pitchFamily="18" charset="0"/>
              </a:rPr>
              <a:t>	   VC2=5V (LOGIC HIGH) – Buffer output</a:t>
            </a:r>
            <a:endParaRPr lang="en-IN" sz="2400" b="1" dirty="0"/>
          </a:p>
        </p:txBody>
      </p:sp>
    </p:spTree>
    <p:extLst>
      <p:ext uri="{BB962C8B-B14F-4D97-AF65-F5344CB8AC3E}">
        <p14:creationId xmlns:p14="http://schemas.microsoft.com/office/powerpoint/2010/main" val="134030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5311" y="0"/>
            <a:ext cx="318895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ECL NOR / OR GATE</a:t>
            </a:r>
          </a:p>
        </p:txBody>
      </p:sp>
      <p:pic>
        <p:nvPicPr>
          <p:cNvPr id="3" name="Picture 2"/>
          <p:cNvPicPr>
            <a:picLocks noChangeAspect="1"/>
          </p:cNvPicPr>
          <p:nvPr/>
        </p:nvPicPr>
        <p:blipFill>
          <a:blip r:embed="rId2"/>
          <a:stretch>
            <a:fillRect/>
          </a:stretch>
        </p:blipFill>
        <p:spPr>
          <a:xfrm>
            <a:off x="8626734" y="612434"/>
            <a:ext cx="3415059" cy="2961300"/>
          </a:xfrm>
          <a:prstGeom prst="rect">
            <a:avLst/>
          </a:prstGeom>
        </p:spPr>
      </p:pic>
      <p:sp>
        <p:nvSpPr>
          <p:cNvPr id="5" name="TextBox 4"/>
          <p:cNvSpPr txBox="1"/>
          <p:nvPr/>
        </p:nvSpPr>
        <p:spPr>
          <a:xfrm>
            <a:off x="221262" y="759596"/>
            <a:ext cx="4474558" cy="1446550"/>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CASE-1: </a:t>
            </a:r>
            <a:r>
              <a:rPr lang="en-US" sz="2200" dirty="0">
                <a:latin typeface="Times New Roman" panose="02020603050405020304" pitchFamily="18" charset="0"/>
                <a:cs typeface="Times New Roman" panose="02020603050405020304" pitchFamily="18" charset="0"/>
              </a:rPr>
              <a:t>a=b=0=3.6V</a:t>
            </a:r>
          </a:p>
          <a:p>
            <a:r>
              <a:rPr lang="en-US" sz="2200" dirty="0">
                <a:latin typeface="Times New Roman" panose="02020603050405020304" pitchFamily="18" charset="0"/>
                <a:cs typeface="Times New Roman" panose="02020603050405020304" pitchFamily="18" charset="0"/>
              </a:rPr>
              <a:t>Q1a, Q1b – OFF; Q2- ON</a:t>
            </a:r>
          </a:p>
          <a:p>
            <a:r>
              <a:rPr lang="en-US" sz="2200" dirty="0">
                <a:latin typeface="Times New Roman" panose="02020603050405020304" pitchFamily="18" charset="0"/>
                <a:cs typeface="Times New Roman" panose="02020603050405020304" pitchFamily="18" charset="0"/>
              </a:rPr>
              <a:t>Vout1=VC1=VCC=5V (Logic HIGH)</a:t>
            </a:r>
          </a:p>
          <a:p>
            <a:r>
              <a:rPr lang="en-US" sz="2200" dirty="0">
                <a:latin typeface="Times New Roman" panose="02020603050405020304" pitchFamily="18" charset="0"/>
                <a:cs typeface="Times New Roman" panose="02020603050405020304" pitchFamily="18" charset="0"/>
              </a:rPr>
              <a:t>Vout2=VC2=4.2V (Logic LOW)</a:t>
            </a:r>
            <a:endParaRPr lang="en-IN" sz="22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36828230"/>
              </p:ext>
            </p:extLst>
          </p:nvPr>
        </p:nvGraphicFramePr>
        <p:xfrm>
          <a:off x="5116231" y="621259"/>
          <a:ext cx="2996288" cy="1483090"/>
        </p:xfrm>
        <a:graphic>
          <a:graphicData uri="http://schemas.openxmlformats.org/drawingml/2006/table">
            <a:tbl>
              <a:tblPr firstRow="1" bandRow="1">
                <a:tableStyleId>{5C22544A-7EE6-4342-B048-85BDC9FD1C3A}</a:tableStyleId>
              </a:tblPr>
              <a:tblGrid>
                <a:gridCol w="700238">
                  <a:extLst>
                    <a:ext uri="{9D8B030D-6E8A-4147-A177-3AD203B41FA5}">
                      <a16:colId xmlns:a16="http://schemas.microsoft.com/office/drawing/2014/main" val="20000"/>
                    </a:ext>
                  </a:extLst>
                </a:gridCol>
                <a:gridCol w="700238">
                  <a:extLst>
                    <a:ext uri="{9D8B030D-6E8A-4147-A177-3AD203B41FA5}">
                      <a16:colId xmlns:a16="http://schemas.microsoft.com/office/drawing/2014/main" val="20001"/>
                    </a:ext>
                  </a:extLst>
                </a:gridCol>
                <a:gridCol w="777665">
                  <a:extLst>
                    <a:ext uri="{9D8B030D-6E8A-4147-A177-3AD203B41FA5}">
                      <a16:colId xmlns:a16="http://schemas.microsoft.com/office/drawing/2014/main" val="20002"/>
                    </a:ext>
                  </a:extLst>
                </a:gridCol>
                <a:gridCol w="818147">
                  <a:extLst>
                    <a:ext uri="{9D8B030D-6E8A-4147-A177-3AD203B41FA5}">
                      <a16:colId xmlns:a16="http://schemas.microsoft.com/office/drawing/2014/main" val="20003"/>
                    </a:ext>
                  </a:extLst>
                </a:gridCol>
              </a:tblGrid>
              <a:tr h="385810">
                <a:tc>
                  <a:txBody>
                    <a:bodyPr/>
                    <a:lstStyle/>
                    <a:p>
                      <a:pPr algn="ctr"/>
                      <a:r>
                        <a:rPr lang="en-US" dirty="0">
                          <a:latin typeface="Times New Roman" panose="02020603050405020304" pitchFamily="18" charset="0"/>
                          <a:cs typeface="Times New Roman" panose="02020603050405020304" pitchFamily="18" charset="0"/>
                        </a:rPr>
                        <a:t>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0455">
                <a:tc>
                  <a:txBody>
                    <a:bodyPr/>
                    <a:lstStyle/>
                    <a:p>
                      <a:pPr algn="ctr"/>
                      <a:r>
                        <a:rPr lang="en-US" dirty="0">
                          <a:latin typeface="Times New Roman" panose="02020603050405020304" pitchFamily="18" charset="0"/>
                          <a:cs typeface="Times New Roman" panose="02020603050405020304" pitchFamily="18" charset="0"/>
                        </a:rPr>
                        <a:t>3.6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30455">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30455">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NOR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OR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146721" y="2127183"/>
            <a:ext cx="5256824" cy="1446550"/>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CASE-2: </a:t>
            </a:r>
            <a:r>
              <a:rPr lang="en-US" sz="2200" dirty="0">
                <a:latin typeface="Times New Roman" panose="02020603050405020304" pitchFamily="18" charset="0"/>
                <a:cs typeface="Times New Roman" panose="02020603050405020304" pitchFamily="18" charset="0"/>
              </a:rPr>
              <a:t>a=0=3.6V, b=1=4.4V</a:t>
            </a:r>
          </a:p>
          <a:p>
            <a:r>
              <a:rPr lang="en-US" sz="2200" dirty="0">
                <a:latin typeface="Times New Roman" panose="02020603050405020304" pitchFamily="18" charset="0"/>
                <a:cs typeface="Times New Roman" panose="02020603050405020304" pitchFamily="18" charset="0"/>
              </a:rPr>
              <a:t>Q1a=OFF; Q1b – ON; Q2- OFF</a:t>
            </a:r>
          </a:p>
          <a:p>
            <a:r>
              <a:rPr lang="en-US" sz="2200" dirty="0">
                <a:latin typeface="Times New Roman" panose="02020603050405020304" pitchFamily="18" charset="0"/>
                <a:cs typeface="Times New Roman" panose="02020603050405020304" pitchFamily="18" charset="0"/>
              </a:rPr>
              <a:t>Vout1=VC1=VCC-I</a:t>
            </a:r>
            <a:r>
              <a:rPr lang="en-US" sz="2200" baseline="-25000" dirty="0">
                <a:latin typeface="Times New Roman" panose="02020603050405020304" pitchFamily="18" charset="0"/>
                <a:cs typeface="Times New Roman" panose="02020603050405020304" pitchFamily="18" charset="0"/>
              </a:rPr>
              <a:t>E</a:t>
            </a:r>
            <a:r>
              <a:rPr lang="en-US" sz="2200" dirty="0">
                <a:latin typeface="Times New Roman" panose="02020603050405020304" pitchFamily="18" charset="0"/>
                <a:cs typeface="Times New Roman" panose="02020603050405020304" pitchFamily="18" charset="0"/>
              </a:rPr>
              <a:t>R1=4.2V (Logic LOW)</a:t>
            </a:r>
          </a:p>
          <a:p>
            <a:r>
              <a:rPr lang="en-US" sz="2200" dirty="0">
                <a:latin typeface="Times New Roman" panose="02020603050405020304" pitchFamily="18" charset="0"/>
                <a:cs typeface="Times New Roman" panose="02020603050405020304" pitchFamily="18" charset="0"/>
              </a:rPr>
              <a:t>Vout2=VC2=5V (Logic HIGH)</a:t>
            </a:r>
            <a:endParaRPr lang="en-IN" sz="22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28472830"/>
              </p:ext>
            </p:extLst>
          </p:nvPr>
        </p:nvGraphicFramePr>
        <p:xfrm>
          <a:off x="5373339" y="2195023"/>
          <a:ext cx="2996288" cy="1483090"/>
        </p:xfrm>
        <a:graphic>
          <a:graphicData uri="http://schemas.openxmlformats.org/drawingml/2006/table">
            <a:tbl>
              <a:tblPr firstRow="1" bandRow="1">
                <a:tableStyleId>{5C22544A-7EE6-4342-B048-85BDC9FD1C3A}</a:tableStyleId>
              </a:tblPr>
              <a:tblGrid>
                <a:gridCol w="700238">
                  <a:extLst>
                    <a:ext uri="{9D8B030D-6E8A-4147-A177-3AD203B41FA5}">
                      <a16:colId xmlns:a16="http://schemas.microsoft.com/office/drawing/2014/main" val="20000"/>
                    </a:ext>
                  </a:extLst>
                </a:gridCol>
                <a:gridCol w="700238">
                  <a:extLst>
                    <a:ext uri="{9D8B030D-6E8A-4147-A177-3AD203B41FA5}">
                      <a16:colId xmlns:a16="http://schemas.microsoft.com/office/drawing/2014/main" val="20001"/>
                    </a:ext>
                  </a:extLst>
                </a:gridCol>
                <a:gridCol w="777665">
                  <a:extLst>
                    <a:ext uri="{9D8B030D-6E8A-4147-A177-3AD203B41FA5}">
                      <a16:colId xmlns:a16="http://schemas.microsoft.com/office/drawing/2014/main" val="20002"/>
                    </a:ext>
                  </a:extLst>
                </a:gridCol>
                <a:gridCol w="818147">
                  <a:extLst>
                    <a:ext uri="{9D8B030D-6E8A-4147-A177-3AD203B41FA5}">
                      <a16:colId xmlns:a16="http://schemas.microsoft.com/office/drawing/2014/main" val="20003"/>
                    </a:ext>
                  </a:extLst>
                </a:gridCol>
              </a:tblGrid>
              <a:tr h="385810">
                <a:tc>
                  <a:txBody>
                    <a:bodyPr/>
                    <a:lstStyle/>
                    <a:p>
                      <a:pPr algn="ctr"/>
                      <a:r>
                        <a:rPr lang="en-US" dirty="0">
                          <a:latin typeface="Times New Roman" panose="02020603050405020304" pitchFamily="18" charset="0"/>
                          <a:cs typeface="Times New Roman" panose="02020603050405020304" pitchFamily="18" charset="0"/>
                        </a:rPr>
                        <a:t>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0455">
                <a:tc>
                  <a:txBody>
                    <a:bodyPr/>
                    <a:lstStyle/>
                    <a:p>
                      <a:pPr algn="ctr"/>
                      <a:r>
                        <a:rPr lang="en-US" dirty="0">
                          <a:latin typeface="Times New Roman" panose="02020603050405020304" pitchFamily="18" charset="0"/>
                          <a:cs typeface="Times New Roman" panose="02020603050405020304" pitchFamily="18" charset="0"/>
                        </a:rPr>
                        <a:t>3.6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30455">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30455">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NOR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OR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146721" y="3573733"/>
            <a:ext cx="5460406" cy="1446550"/>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CASE-3: </a:t>
            </a:r>
            <a:r>
              <a:rPr lang="en-US" sz="2200" dirty="0">
                <a:latin typeface="Times New Roman" panose="02020603050405020304" pitchFamily="18" charset="0"/>
                <a:cs typeface="Times New Roman" panose="02020603050405020304" pitchFamily="18" charset="0"/>
              </a:rPr>
              <a:t>a=1=4.4V, b=0=3.6V</a:t>
            </a:r>
          </a:p>
          <a:p>
            <a:r>
              <a:rPr lang="en-US" sz="2200" dirty="0">
                <a:latin typeface="Times New Roman" panose="02020603050405020304" pitchFamily="18" charset="0"/>
                <a:cs typeface="Times New Roman" panose="02020603050405020304" pitchFamily="18" charset="0"/>
              </a:rPr>
              <a:t>Q1a=ON; Q1b – OFF; Q2- OFF</a:t>
            </a:r>
          </a:p>
          <a:p>
            <a:r>
              <a:rPr lang="en-US" sz="2200" dirty="0">
                <a:latin typeface="Times New Roman" panose="02020603050405020304" pitchFamily="18" charset="0"/>
                <a:cs typeface="Times New Roman" panose="02020603050405020304" pitchFamily="18" charset="0"/>
              </a:rPr>
              <a:t>Vout1=VC1=VCC-I</a:t>
            </a:r>
            <a:r>
              <a:rPr lang="en-US" sz="2200" baseline="-25000" dirty="0">
                <a:latin typeface="Times New Roman" panose="02020603050405020304" pitchFamily="18" charset="0"/>
                <a:cs typeface="Times New Roman" panose="02020603050405020304" pitchFamily="18" charset="0"/>
              </a:rPr>
              <a:t>E</a:t>
            </a:r>
            <a:r>
              <a:rPr lang="en-US" sz="2200" dirty="0">
                <a:latin typeface="Times New Roman" panose="02020603050405020304" pitchFamily="18" charset="0"/>
                <a:cs typeface="Times New Roman" panose="02020603050405020304" pitchFamily="18" charset="0"/>
              </a:rPr>
              <a:t>R1=4.2V (Logic LOW)</a:t>
            </a:r>
          </a:p>
          <a:p>
            <a:r>
              <a:rPr lang="en-US" sz="2200" dirty="0">
                <a:latin typeface="Times New Roman" panose="02020603050405020304" pitchFamily="18" charset="0"/>
                <a:cs typeface="Times New Roman" panose="02020603050405020304" pitchFamily="18" charset="0"/>
              </a:rPr>
              <a:t>Vout2=VC2=5V (Logic HIGH)</a:t>
            </a:r>
            <a:endParaRPr lang="en-IN" sz="2200"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4171841572"/>
              </p:ext>
            </p:extLst>
          </p:nvPr>
        </p:nvGraphicFramePr>
        <p:xfrm>
          <a:off x="5373339" y="3698419"/>
          <a:ext cx="2996288" cy="1483090"/>
        </p:xfrm>
        <a:graphic>
          <a:graphicData uri="http://schemas.openxmlformats.org/drawingml/2006/table">
            <a:tbl>
              <a:tblPr firstRow="1" bandRow="1">
                <a:tableStyleId>{5C22544A-7EE6-4342-B048-85BDC9FD1C3A}</a:tableStyleId>
              </a:tblPr>
              <a:tblGrid>
                <a:gridCol w="700238">
                  <a:extLst>
                    <a:ext uri="{9D8B030D-6E8A-4147-A177-3AD203B41FA5}">
                      <a16:colId xmlns:a16="http://schemas.microsoft.com/office/drawing/2014/main" val="20000"/>
                    </a:ext>
                  </a:extLst>
                </a:gridCol>
                <a:gridCol w="700238">
                  <a:extLst>
                    <a:ext uri="{9D8B030D-6E8A-4147-A177-3AD203B41FA5}">
                      <a16:colId xmlns:a16="http://schemas.microsoft.com/office/drawing/2014/main" val="20001"/>
                    </a:ext>
                  </a:extLst>
                </a:gridCol>
                <a:gridCol w="777665">
                  <a:extLst>
                    <a:ext uri="{9D8B030D-6E8A-4147-A177-3AD203B41FA5}">
                      <a16:colId xmlns:a16="http://schemas.microsoft.com/office/drawing/2014/main" val="20002"/>
                    </a:ext>
                  </a:extLst>
                </a:gridCol>
                <a:gridCol w="818147">
                  <a:extLst>
                    <a:ext uri="{9D8B030D-6E8A-4147-A177-3AD203B41FA5}">
                      <a16:colId xmlns:a16="http://schemas.microsoft.com/office/drawing/2014/main" val="20003"/>
                    </a:ext>
                  </a:extLst>
                </a:gridCol>
              </a:tblGrid>
              <a:tr h="385810">
                <a:tc>
                  <a:txBody>
                    <a:bodyPr/>
                    <a:lstStyle/>
                    <a:p>
                      <a:pPr algn="ctr"/>
                      <a:r>
                        <a:rPr lang="en-US" dirty="0">
                          <a:latin typeface="Times New Roman" panose="02020603050405020304" pitchFamily="18" charset="0"/>
                          <a:cs typeface="Times New Roman" panose="02020603050405020304" pitchFamily="18" charset="0"/>
                        </a:rPr>
                        <a:t>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0455">
                <a:tc>
                  <a:txBody>
                    <a:bodyPr/>
                    <a:lstStyle/>
                    <a:p>
                      <a:pPr algn="ctr"/>
                      <a:r>
                        <a:rPr lang="en-US" dirty="0">
                          <a:latin typeface="Times New Roman" panose="02020603050405020304" pitchFamily="18" charset="0"/>
                          <a:cs typeface="Times New Roman" panose="02020603050405020304" pitchFamily="18" charset="0"/>
                        </a:rPr>
                        <a:t>4.4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30455">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30455">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NOR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OR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221262" y="5047350"/>
            <a:ext cx="5460406" cy="1446550"/>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CASE-4: </a:t>
            </a:r>
            <a:r>
              <a:rPr lang="en-US" sz="2200" dirty="0">
                <a:latin typeface="Times New Roman" panose="02020603050405020304" pitchFamily="18" charset="0"/>
                <a:cs typeface="Times New Roman" panose="02020603050405020304" pitchFamily="18" charset="0"/>
              </a:rPr>
              <a:t>a=b=1=4.4V</a:t>
            </a:r>
          </a:p>
          <a:p>
            <a:r>
              <a:rPr lang="en-US" sz="2200" dirty="0">
                <a:latin typeface="Times New Roman" panose="02020603050405020304" pitchFamily="18" charset="0"/>
                <a:cs typeface="Times New Roman" panose="02020603050405020304" pitchFamily="18" charset="0"/>
              </a:rPr>
              <a:t>Q1a = Q1b = ON; Q2- OFF</a:t>
            </a:r>
          </a:p>
          <a:p>
            <a:r>
              <a:rPr lang="en-US" sz="2200" dirty="0">
                <a:latin typeface="Times New Roman" panose="02020603050405020304" pitchFamily="18" charset="0"/>
                <a:cs typeface="Times New Roman" panose="02020603050405020304" pitchFamily="18" charset="0"/>
              </a:rPr>
              <a:t>Vout1=VC1=VCC-I</a:t>
            </a:r>
            <a:r>
              <a:rPr lang="en-US" sz="2200" baseline="-25000" dirty="0">
                <a:latin typeface="Times New Roman" panose="02020603050405020304" pitchFamily="18" charset="0"/>
                <a:cs typeface="Times New Roman" panose="02020603050405020304" pitchFamily="18" charset="0"/>
              </a:rPr>
              <a:t>E</a:t>
            </a:r>
            <a:r>
              <a:rPr lang="en-US" sz="2200" dirty="0">
                <a:latin typeface="Times New Roman" panose="02020603050405020304" pitchFamily="18" charset="0"/>
                <a:cs typeface="Times New Roman" panose="02020603050405020304" pitchFamily="18" charset="0"/>
              </a:rPr>
              <a:t>R1=4.2V (Logic LOW)</a:t>
            </a:r>
          </a:p>
          <a:p>
            <a:r>
              <a:rPr lang="en-US" sz="2200" dirty="0">
                <a:latin typeface="Times New Roman" panose="02020603050405020304" pitchFamily="18" charset="0"/>
                <a:cs typeface="Times New Roman" panose="02020603050405020304" pitchFamily="18" charset="0"/>
              </a:rPr>
              <a:t>Vout2=VC2=5V (Logic HIGH)</a:t>
            </a:r>
            <a:endParaRPr lang="en-IN" sz="2200" dirty="0">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62103051"/>
              </p:ext>
            </p:extLst>
          </p:nvPr>
        </p:nvGraphicFramePr>
        <p:xfrm>
          <a:off x="5373339" y="5239251"/>
          <a:ext cx="2996288" cy="1483090"/>
        </p:xfrm>
        <a:graphic>
          <a:graphicData uri="http://schemas.openxmlformats.org/drawingml/2006/table">
            <a:tbl>
              <a:tblPr firstRow="1" bandRow="1">
                <a:tableStyleId>{5C22544A-7EE6-4342-B048-85BDC9FD1C3A}</a:tableStyleId>
              </a:tblPr>
              <a:tblGrid>
                <a:gridCol w="700238">
                  <a:extLst>
                    <a:ext uri="{9D8B030D-6E8A-4147-A177-3AD203B41FA5}">
                      <a16:colId xmlns:a16="http://schemas.microsoft.com/office/drawing/2014/main" val="20000"/>
                    </a:ext>
                  </a:extLst>
                </a:gridCol>
                <a:gridCol w="700238">
                  <a:extLst>
                    <a:ext uri="{9D8B030D-6E8A-4147-A177-3AD203B41FA5}">
                      <a16:colId xmlns:a16="http://schemas.microsoft.com/office/drawing/2014/main" val="20001"/>
                    </a:ext>
                  </a:extLst>
                </a:gridCol>
                <a:gridCol w="777665">
                  <a:extLst>
                    <a:ext uri="{9D8B030D-6E8A-4147-A177-3AD203B41FA5}">
                      <a16:colId xmlns:a16="http://schemas.microsoft.com/office/drawing/2014/main" val="20002"/>
                    </a:ext>
                  </a:extLst>
                </a:gridCol>
                <a:gridCol w="818147">
                  <a:extLst>
                    <a:ext uri="{9D8B030D-6E8A-4147-A177-3AD203B41FA5}">
                      <a16:colId xmlns:a16="http://schemas.microsoft.com/office/drawing/2014/main" val="20003"/>
                    </a:ext>
                  </a:extLst>
                </a:gridCol>
              </a:tblGrid>
              <a:tr h="385810">
                <a:tc>
                  <a:txBody>
                    <a:bodyPr/>
                    <a:lstStyle/>
                    <a:p>
                      <a:pPr algn="ctr"/>
                      <a:r>
                        <a:rPr lang="en-US" dirty="0">
                          <a:latin typeface="Times New Roman" panose="02020603050405020304" pitchFamily="18" charset="0"/>
                          <a:cs typeface="Times New Roman" panose="02020603050405020304" pitchFamily="18" charset="0"/>
                        </a:rPr>
                        <a:t>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Vout2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0455">
                <a:tc>
                  <a:txBody>
                    <a:bodyPr/>
                    <a:lstStyle/>
                    <a:p>
                      <a:pPr algn="ctr"/>
                      <a:r>
                        <a:rPr lang="en-US" dirty="0">
                          <a:latin typeface="Times New Roman" panose="02020603050405020304" pitchFamily="18" charset="0"/>
                          <a:cs typeface="Times New Roman" panose="02020603050405020304" pitchFamily="18" charset="0"/>
                        </a:rPr>
                        <a:t>4.4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30455">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30455">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NOR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OR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pic>
        <p:nvPicPr>
          <p:cNvPr id="14" name="Picture 13"/>
          <p:cNvPicPr>
            <a:picLocks noChangeAspect="1"/>
          </p:cNvPicPr>
          <p:nvPr/>
        </p:nvPicPr>
        <p:blipFill>
          <a:blip r:embed="rId3"/>
          <a:stretch>
            <a:fillRect/>
          </a:stretch>
        </p:blipFill>
        <p:spPr>
          <a:xfrm>
            <a:off x="8605571" y="3698418"/>
            <a:ext cx="3586429" cy="2943013"/>
          </a:xfrm>
          <a:prstGeom prst="rect">
            <a:avLst/>
          </a:prstGeom>
        </p:spPr>
      </p:pic>
    </p:spTree>
    <p:extLst>
      <p:ext uri="{BB962C8B-B14F-4D97-AF65-F5344CB8AC3E}">
        <p14:creationId xmlns:p14="http://schemas.microsoft.com/office/powerpoint/2010/main" val="1081367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6357" y="625642"/>
            <a:ext cx="3674211"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ECL Logic Families</a:t>
            </a:r>
            <a:endParaRPr lang="en-IN" sz="32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60397" y="1424540"/>
            <a:ext cx="10376032"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p>
          <a:p>
            <a:pPr lvl="8"/>
            <a:endParaRPr lang="en-US" sz="2400" dirty="0">
              <a:latin typeface="Times New Roman" panose="02020603050405020304" pitchFamily="18" charset="0"/>
              <a:cs typeface="Times New Roman" panose="02020603050405020304" pitchFamily="18" charset="0"/>
            </a:endParaRPr>
          </a:p>
          <a:p>
            <a:pPr lvl="8"/>
            <a:r>
              <a:rPr lang="en-US" sz="2400" dirty="0">
                <a:latin typeface="Times New Roman" panose="02020603050405020304" pitchFamily="18" charset="0"/>
                <a:cs typeface="Times New Roman" panose="02020603050405020304" pitchFamily="18" charset="0"/>
              </a:rPr>
              <a:t>       Came from Motorola</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ECL 10K/10H Families  </a:t>
            </a:r>
          </a:p>
          <a:p>
            <a:r>
              <a:rPr lang="en-US" sz="2400" dirty="0">
                <a:latin typeface="Times New Roman" panose="02020603050405020304" pitchFamily="18" charset="0"/>
                <a:cs typeface="Times New Roman" panose="02020603050405020304" pitchFamily="18" charset="0"/>
              </a:rPr>
              <a:t>								       Voltage Compensated</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lvl="8"/>
            <a:r>
              <a:rPr lang="en-US" sz="2400" dirty="0">
                <a:latin typeface="Times New Roman" panose="02020603050405020304" pitchFamily="18" charset="0"/>
                <a:cs typeface="Times New Roman" panose="02020603050405020304" pitchFamily="18" charset="0"/>
              </a:rPr>
              <a:t>       Came from Fairchild</a:t>
            </a:r>
            <a:endParaRPr 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ECL 100K Families																										 Voltage &amp; Temperature Compensated</a:t>
            </a:r>
          </a:p>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flipV="1">
            <a:off x="4087525" y="2530914"/>
            <a:ext cx="1010653" cy="17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1754" y="2900546"/>
            <a:ext cx="952902" cy="31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704121" y="4385128"/>
            <a:ext cx="1270535" cy="23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666421" y="4748820"/>
            <a:ext cx="1396467" cy="266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78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99713" y="902984"/>
            <a:ext cx="7483225" cy="5879677"/>
          </a:xfrm>
          <a:prstGeom prst="rect">
            <a:avLst/>
          </a:prstGeom>
        </p:spPr>
      </p:pic>
      <p:sp>
        <p:nvSpPr>
          <p:cNvPr id="4" name="TextBox 3"/>
          <p:cNvSpPr txBox="1"/>
          <p:nvPr/>
        </p:nvSpPr>
        <p:spPr>
          <a:xfrm>
            <a:off x="707547" y="1339053"/>
            <a:ext cx="3292167"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stages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Differential stage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Biasing stage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Emitter follower stage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512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0972" y="750771"/>
            <a:ext cx="507863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Advantages &amp; Disadvantages of ECL</a:t>
            </a:r>
            <a:endParaRPr lang="en-IN"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318660" y="1356072"/>
            <a:ext cx="5325497" cy="2677656"/>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Advantages: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Fastest logic family </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Low gate delays</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High fan-out capability</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Low power consumption</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Compatibility with other logic families</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318660" y="3955983"/>
            <a:ext cx="6069290" cy="1938992"/>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Disadvantages: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Negative supply</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High static power dissipation</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Limited choice of manufacturers and devices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Low noise margin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667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45268565"/>
              </p:ext>
            </p:extLst>
          </p:nvPr>
        </p:nvGraphicFramePr>
        <p:xfrm>
          <a:off x="452388" y="1087919"/>
          <a:ext cx="11338559" cy="5671304"/>
        </p:xfrm>
        <a:graphic>
          <a:graphicData uri="http://schemas.openxmlformats.org/drawingml/2006/table">
            <a:tbl>
              <a:tblPr firstRow="1" bandRow="1">
                <a:tableStyleId>{5C22544A-7EE6-4342-B048-85BDC9FD1C3A}</a:tableStyleId>
              </a:tblPr>
              <a:tblGrid>
                <a:gridCol w="779646">
                  <a:extLst>
                    <a:ext uri="{9D8B030D-6E8A-4147-A177-3AD203B41FA5}">
                      <a16:colId xmlns:a16="http://schemas.microsoft.com/office/drawing/2014/main" val="20000"/>
                    </a:ext>
                  </a:extLst>
                </a:gridCol>
                <a:gridCol w="3176337">
                  <a:extLst>
                    <a:ext uri="{9D8B030D-6E8A-4147-A177-3AD203B41FA5}">
                      <a16:colId xmlns:a16="http://schemas.microsoft.com/office/drawing/2014/main" val="20001"/>
                    </a:ext>
                  </a:extLst>
                </a:gridCol>
                <a:gridCol w="3291840">
                  <a:extLst>
                    <a:ext uri="{9D8B030D-6E8A-4147-A177-3AD203B41FA5}">
                      <a16:colId xmlns:a16="http://schemas.microsoft.com/office/drawing/2014/main" val="20002"/>
                    </a:ext>
                  </a:extLst>
                </a:gridCol>
                <a:gridCol w="2184935">
                  <a:extLst>
                    <a:ext uri="{9D8B030D-6E8A-4147-A177-3AD203B41FA5}">
                      <a16:colId xmlns:a16="http://schemas.microsoft.com/office/drawing/2014/main" val="20003"/>
                    </a:ext>
                  </a:extLst>
                </a:gridCol>
                <a:gridCol w="1905801">
                  <a:extLst>
                    <a:ext uri="{9D8B030D-6E8A-4147-A177-3AD203B41FA5}">
                      <a16:colId xmlns:a16="http://schemas.microsoft.com/office/drawing/2014/main" val="20004"/>
                    </a:ext>
                  </a:extLst>
                </a:gridCol>
              </a:tblGrid>
              <a:tr h="388185">
                <a:tc>
                  <a:txBody>
                    <a:bodyPr/>
                    <a:lstStyle/>
                    <a:p>
                      <a:pPr algn="ctr"/>
                      <a:r>
                        <a:rPr lang="en-US" sz="2000" dirty="0" err="1">
                          <a:latin typeface="Times New Roman" panose="02020603050405020304" pitchFamily="18" charset="0"/>
                          <a:cs typeface="Times New Roman" panose="02020603050405020304" pitchFamily="18" charset="0"/>
                        </a:rPr>
                        <a:t>S.No</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Parameter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CMOS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TTL</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ECL</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81161">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Device</a:t>
                      </a:r>
                      <a:r>
                        <a:rPr lang="en-US" sz="2000" baseline="0" dirty="0">
                          <a:latin typeface="Times New Roman" panose="02020603050405020304" pitchFamily="18" charset="0"/>
                          <a:cs typeface="Times New Roman" panose="02020603050405020304" pitchFamily="18" charset="0"/>
                        </a:rPr>
                        <a:t> used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NMOS &amp; PMOS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BJT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BJT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88185">
                <a:tc>
                  <a:txBody>
                    <a:bodyPr/>
                    <a:lstStyle/>
                    <a:p>
                      <a:pPr algn="ctr"/>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Basic gate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NAND/NOR</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NAND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NOR/OR</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88185">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Propagation Delay</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70ns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10ns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500ps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482004">
                <a:tc>
                  <a:txBody>
                    <a:bodyPr/>
                    <a:lstStyle/>
                    <a:p>
                      <a:pPr algn="ctr"/>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Switching speed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Less than TTL</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Faster than CMOS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Fastest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33300">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Power Dissipation per gate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0.1mW</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10mW</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25mW</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746326">
                <a:tc>
                  <a:txBody>
                    <a:bodyPr/>
                    <a:lstStyle/>
                    <a:p>
                      <a:pPr algn="ctr"/>
                      <a:r>
                        <a:rPr lang="en-US"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Power Dissipation</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Increases with frequency</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Increases with frequency</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Constant with frequency</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88185">
                <a:tc>
                  <a:txBody>
                    <a:bodyPr/>
                    <a:lstStyle/>
                    <a:p>
                      <a:pPr algn="ctr"/>
                      <a:r>
                        <a:rPr lang="en-US" sz="2000" dirty="0">
                          <a:latin typeface="Times New Roman" panose="02020603050405020304" pitchFamily="18" charset="0"/>
                          <a:cs typeface="Times New Roman" panose="02020603050405020304" pitchFamily="18" charset="0"/>
                        </a:rPr>
                        <a:t>7</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Fan out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50</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10</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52161">
                <a:tc>
                  <a:txBody>
                    <a:bodyPr/>
                    <a:lstStyle/>
                    <a:p>
                      <a:pPr algn="ctr"/>
                      <a:r>
                        <a:rPr lang="en-US" sz="2000" dirty="0">
                          <a:latin typeface="Times New Roman" panose="02020603050405020304" pitchFamily="18" charset="0"/>
                          <a:cs typeface="Times New Roman" panose="02020603050405020304" pitchFamily="18" charset="0"/>
                        </a:rPr>
                        <a:t>8</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Power Supply Voltage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3-15V</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Fixed 5V</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-4.5 to</a:t>
                      </a:r>
                      <a:r>
                        <a:rPr lang="en-US" sz="2000" baseline="0" dirty="0">
                          <a:latin typeface="Times New Roman" panose="02020603050405020304" pitchFamily="18" charset="0"/>
                          <a:cs typeface="Times New Roman" panose="02020603050405020304" pitchFamily="18" charset="0"/>
                        </a:rPr>
                        <a:t> 5.2V</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388185">
                <a:tc>
                  <a:txBody>
                    <a:bodyPr/>
                    <a:lstStyle/>
                    <a:p>
                      <a:pPr algn="ctr"/>
                      <a:r>
                        <a:rPr lang="en-US" sz="2000" dirty="0">
                          <a:latin typeface="Times New Roman" panose="02020603050405020304" pitchFamily="18" charset="0"/>
                          <a:cs typeface="Times New Roman" panose="02020603050405020304" pitchFamily="18" charset="0"/>
                        </a:rPr>
                        <a:t>9</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Noise Immunity</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Excellent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Very good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Good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r h="895152">
                <a:tc>
                  <a:txBody>
                    <a:bodyPr/>
                    <a:lstStyle/>
                    <a:p>
                      <a:pPr algn="ctr"/>
                      <a:r>
                        <a:rPr lang="en-US" sz="2000" dirty="0">
                          <a:latin typeface="Times New Roman" panose="02020603050405020304" pitchFamily="18" charset="0"/>
                          <a:cs typeface="Times New Roman" panose="02020603050405020304" pitchFamily="18" charset="0"/>
                        </a:rPr>
                        <a:t>10</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Applications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Portable</a:t>
                      </a:r>
                      <a:r>
                        <a:rPr lang="en-US" sz="2000" baseline="0" dirty="0">
                          <a:latin typeface="Times New Roman" panose="02020603050405020304" pitchFamily="18" charset="0"/>
                          <a:cs typeface="Times New Roman" panose="02020603050405020304" pitchFamily="18" charset="0"/>
                        </a:rPr>
                        <a:t> instrument where battery supply is used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Laboratory instruments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High speed instruments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
        <p:nvSpPr>
          <p:cNvPr id="4" name="TextBox 3"/>
          <p:cNvSpPr txBox="1"/>
          <p:nvPr/>
        </p:nvSpPr>
        <p:spPr>
          <a:xfrm>
            <a:off x="2954956" y="423511"/>
            <a:ext cx="57583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Comparison between Logic Families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00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2B617-D172-226C-D7F1-17C9827A97AB}"/>
              </a:ext>
            </a:extLst>
          </p:cNvPr>
          <p:cNvSpPr txBox="1"/>
          <p:nvPr/>
        </p:nvSpPr>
        <p:spPr>
          <a:xfrm>
            <a:off x="902368" y="2791326"/>
            <a:ext cx="10716476" cy="2000548"/>
          </a:xfrm>
          <a:prstGeom prst="rect">
            <a:avLst/>
          </a:prstGeom>
          <a:noFill/>
        </p:spPr>
        <p:txBody>
          <a:bodyPr wrap="square">
            <a:spAutoFit/>
          </a:bodyPr>
          <a:lstStyle/>
          <a:p>
            <a:pPr algn="l"/>
            <a:r>
              <a:rPr lang="en-US" sz="2400" b="1" i="0" dirty="0">
                <a:solidFill>
                  <a:srgbClr val="3B3B3B"/>
                </a:solidFill>
                <a:effectLst/>
                <a:latin typeface="Times New Roman" panose="02020603050405020304" pitchFamily="18" charset="0"/>
                <a:cs typeface="Times New Roman" panose="02020603050405020304" pitchFamily="18" charset="0"/>
              </a:rPr>
              <a:t>Unipolar Logic Families:</a:t>
            </a:r>
            <a:r>
              <a:rPr lang="en-US" sz="2400" b="0" i="0" dirty="0">
                <a:solidFill>
                  <a:srgbClr val="3B3B3B"/>
                </a:solidFill>
                <a:effectLst/>
                <a:latin typeface="Times New Roman" panose="02020603050405020304" pitchFamily="18" charset="0"/>
                <a:cs typeface="Times New Roman" panose="02020603050405020304" pitchFamily="18" charset="0"/>
              </a:rPr>
              <a:t> </a:t>
            </a:r>
            <a:r>
              <a:rPr lang="en-US" sz="2000" b="0" i="0" dirty="0">
                <a:solidFill>
                  <a:srgbClr val="3B3B3B"/>
                </a:solidFill>
                <a:effectLst/>
                <a:latin typeface="Times New Roman" panose="02020603050405020304" pitchFamily="18" charset="0"/>
                <a:cs typeface="Times New Roman" panose="02020603050405020304" pitchFamily="18" charset="0"/>
              </a:rPr>
              <a:t>It mainly uses Unipolar devices like MOSFETs in addition to  passive elements like resistors and capacitors. These logic families have the advantages of high speed and lower power consumption than Bipolar families. These are classified as:</a:t>
            </a:r>
          </a:p>
          <a:p>
            <a:pPr marL="971550" lvl="1" indent="-514350" algn="l">
              <a:buFont typeface="+mj-lt"/>
              <a:buAutoNum type="arabicPeriod"/>
            </a:pPr>
            <a:r>
              <a:rPr lang="en-US" sz="2000" b="0" i="0" dirty="0">
                <a:solidFill>
                  <a:srgbClr val="3B3B3B"/>
                </a:solidFill>
                <a:effectLst/>
                <a:latin typeface="Times New Roman" panose="02020603050405020304" pitchFamily="18" charset="0"/>
                <a:cs typeface="Times New Roman" panose="02020603050405020304" pitchFamily="18" charset="0"/>
              </a:rPr>
              <a:t>PMOS or P-Channel MOS Logic Family.</a:t>
            </a:r>
          </a:p>
          <a:p>
            <a:pPr marL="971550" lvl="1" indent="-514350" algn="l">
              <a:buFont typeface="+mj-lt"/>
              <a:buAutoNum type="arabicPeriod"/>
            </a:pPr>
            <a:r>
              <a:rPr lang="en-US" sz="2000" b="0" i="0" dirty="0">
                <a:solidFill>
                  <a:srgbClr val="3B3B3B"/>
                </a:solidFill>
                <a:effectLst/>
                <a:latin typeface="Times New Roman" panose="02020603050405020304" pitchFamily="18" charset="0"/>
                <a:cs typeface="Times New Roman" panose="02020603050405020304" pitchFamily="18" charset="0"/>
              </a:rPr>
              <a:t>NMOS or N-Channel MOS Logic Family.</a:t>
            </a:r>
          </a:p>
          <a:p>
            <a:pPr marL="971550" lvl="1" indent="-514350" algn="l">
              <a:buFont typeface="+mj-lt"/>
              <a:buAutoNum type="arabicPeriod"/>
            </a:pPr>
            <a:r>
              <a:rPr lang="en-US" sz="2000" b="0" i="0" dirty="0">
                <a:solidFill>
                  <a:srgbClr val="3B3B3B"/>
                </a:solidFill>
                <a:effectLst/>
                <a:latin typeface="Times New Roman" panose="02020603050405020304" pitchFamily="18" charset="0"/>
                <a:cs typeface="Times New Roman" panose="02020603050405020304" pitchFamily="18" charset="0"/>
              </a:rPr>
              <a:t>CMOS Logic Family.</a:t>
            </a:r>
          </a:p>
        </p:txBody>
      </p:sp>
      <p:sp>
        <p:nvSpPr>
          <p:cNvPr id="5" name="TextBox 4">
            <a:extLst>
              <a:ext uri="{FF2B5EF4-FFF2-40B4-BE49-F238E27FC236}">
                <a16:creationId xmlns:a16="http://schemas.microsoft.com/office/drawing/2014/main" id="{49746829-0C31-2E1E-1D4B-B00F646A4429}"/>
              </a:ext>
            </a:extLst>
          </p:cNvPr>
          <p:cNvSpPr txBox="1"/>
          <p:nvPr/>
        </p:nvSpPr>
        <p:spPr>
          <a:xfrm>
            <a:off x="397042" y="938463"/>
            <a:ext cx="10684042" cy="1424169"/>
          </a:xfrm>
          <a:prstGeom prst="rect">
            <a:avLst/>
          </a:prstGeom>
          <a:noFill/>
        </p:spPr>
        <p:txBody>
          <a:bodyPr wrap="square">
            <a:spAutoFit/>
          </a:bodyPr>
          <a:lstStyle/>
          <a:p>
            <a:pPr lvl="1" algn="l"/>
            <a:r>
              <a:rPr lang="en-US" sz="2400" b="1" i="0" dirty="0">
                <a:solidFill>
                  <a:srgbClr val="3B3B3B"/>
                </a:solidFill>
                <a:effectLst/>
                <a:latin typeface="Times New Roman" panose="02020603050405020304" pitchFamily="18" charset="0"/>
                <a:cs typeface="Times New Roman" panose="02020603050405020304" pitchFamily="18" charset="0"/>
              </a:rPr>
              <a:t>Unsaturated bipolar logic family:</a:t>
            </a:r>
            <a:r>
              <a:rPr lang="en-US" sz="2400" b="0" i="0" dirty="0">
                <a:solidFill>
                  <a:srgbClr val="3B3B3B"/>
                </a:solidFill>
                <a:effectLst/>
                <a:latin typeface="Times New Roman" panose="02020603050405020304" pitchFamily="18" charset="0"/>
                <a:cs typeface="Times New Roman" panose="02020603050405020304" pitchFamily="18" charset="0"/>
              </a:rPr>
              <a:t> </a:t>
            </a:r>
            <a:r>
              <a:rPr lang="en-US" sz="2000" b="0" i="0" dirty="0">
                <a:solidFill>
                  <a:srgbClr val="3B3B3B"/>
                </a:solidFill>
                <a:effectLst/>
                <a:latin typeface="Times New Roman" panose="02020603050405020304" pitchFamily="18" charset="0"/>
                <a:cs typeface="Times New Roman" panose="02020603050405020304" pitchFamily="18" charset="0"/>
              </a:rPr>
              <a:t>In this family the transistors used in IC is not  driven into saturation. For example:</a:t>
            </a:r>
          </a:p>
          <a:p>
            <a:pPr marL="1428750" lvl="2" indent="-514350" algn="l">
              <a:buFont typeface="+mj-lt"/>
              <a:buAutoNum type="arabicPeriod"/>
            </a:pPr>
            <a:r>
              <a:rPr lang="en-US" sz="2000" b="0" i="0" dirty="0">
                <a:solidFill>
                  <a:srgbClr val="3B3B3B"/>
                </a:solidFill>
                <a:effectLst/>
                <a:latin typeface="Times New Roman" panose="02020603050405020304" pitchFamily="18" charset="0"/>
                <a:cs typeface="Times New Roman" panose="02020603050405020304" pitchFamily="18" charset="0"/>
              </a:rPr>
              <a:t>Schottky TTL</a:t>
            </a:r>
          </a:p>
          <a:p>
            <a:pPr marL="1428750" lvl="2" indent="-514350" algn="l">
              <a:buFont typeface="+mj-lt"/>
              <a:buAutoNum type="arabicPeriod"/>
            </a:pPr>
            <a:r>
              <a:rPr lang="en-US" sz="2000" b="0" i="0" dirty="0">
                <a:solidFill>
                  <a:srgbClr val="3B3B3B"/>
                </a:solidFill>
                <a:effectLst/>
                <a:latin typeface="Times New Roman" panose="02020603050405020304" pitchFamily="18" charset="0"/>
                <a:cs typeface="Times New Roman" panose="02020603050405020304" pitchFamily="18" charset="0"/>
              </a:rPr>
              <a:t>Emitter Coupled Logic(ECL)</a:t>
            </a:r>
          </a:p>
        </p:txBody>
      </p:sp>
    </p:spTree>
    <p:extLst>
      <p:ext uri="{BB962C8B-B14F-4D97-AF65-F5344CB8AC3E}">
        <p14:creationId xmlns:p14="http://schemas.microsoft.com/office/powerpoint/2010/main" val="248604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94760" y="795528"/>
            <a:ext cx="5392823" cy="584775"/>
          </a:xfrm>
          <a:prstGeom prst="rect">
            <a:avLst/>
          </a:prstGeom>
          <a:noFill/>
        </p:spPr>
        <p:txBody>
          <a:bodyPr wrap="none" rtlCol="0">
            <a:spAutoFit/>
          </a:bodyPr>
          <a:lstStyle/>
          <a:p>
            <a:pPr algn="ctr"/>
            <a:r>
              <a:rPr lang="en-US" sz="3200" b="1" u="sng" dirty="0">
                <a:solidFill>
                  <a:schemeClr val="tx2">
                    <a:lumMod val="75000"/>
                  </a:schemeClr>
                </a:solidFill>
                <a:latin typeface="Times New Roman" panose="02020603050405020304" pitchFamily="18" charset="0"/>
                <a:cs typeface="Times New Roman" panose="02020603050405020304" pitchFamily="18" charset="0"/>
              </a:rPr>
              <a:t>Classification of logic families</a:t>
            </a:r>
            <a:endParaRPr lang="en-IN" sz="3200" b="1" u="sng"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60" t="13891" r="6916" b="29557"/>
          <a:stretch/>
        </p:blipFill>
        <p:spPr>
          <a:xfrm>
            <a:off x="1508759" y="1545335"/>
            <a:ext cx="9215708" cy="4489705"/>
          </a:xfrm>
          <a:prstGeom prst="rect">
            <a:avLst/>
          </a:prstGeom>
        </p:spPr>
      </p:pic>
    </p:spTree>
    <p:extLst>
      <p:ext uri="{BB962C8B-B14F-4D97-AF65-F5344CB8AC3E}">
        <p14:creationId xmlns:p14="http://schemas.microsoft.com/office/powerpoint/2010/main" val="302156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assification of Logic Families - Block Diagram">
            <a:extLst>
              <a:ext uri="{FF2B5EF4-FFF2-40B4-BE49-F238E27FC236}">
                <a16:creationId xmlns:a16="http://schemas.microsoft.com/office/drawing/2014/main" id="{75FF68FF-16B9-8F2B-6F37-9B05E7EF03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22" t="3113" r="5740"/>
          <a:stretch/>
        </p:blipFill>
        <p:spPr bwMode="auto">
          <a:xfrm>
            <a:off x="1463040" y="1078551"/>
            <a:ext cx="9299448" cy="563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88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2118</TotalTime>
  <Words>3591</Words>
  <Application>Microsoft Office PowerPoint</Application>
  <PresentationFormat>Widescreen</PresentationFormat>
  <Paragraphs>458</Paragraphs>
  <Slides>66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Cambria</vt:lpstr>
      <vt:lpstr>Constantia</vt:lpstr>
      <vt:lpstr>Georgia</vt:lpstr>
      <vt:lpstr>Times New Roman</vt:lpstr>
      <vt:lpstr>Wingdings</vt:lpstr>
      <vt:lpstr>Wingdings 2</vt:lpstr>
      <vt:lpstr>Flow</vt:lpstr>
      <vt:lpstr>UNIT-1  DIGITAL LOGIC FAMILIES AND INTERFACING</vt:lpstr>
      <vt:lpstr>PowerPoint Presentation</vt:lpstr>
      <vt:lpstr>PowerPoint Presentation</vt:lpstr>
      <vt:lpstr>PowerPoint Presentation</vt:lpstr>
      <vt:lpstr>INTRODUCTION TO LOGIC FAMILIES</vt:lpstr>
      <vt:lpstr> CLASSIFICATION OF LOGIC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IC APPLICATIONS</dc:title>
  <dc:creator>Deepika Alaghari</dc:creator>
  <cp:lastModifiedBy>VIGNAN-11874</cp:lastModifiedBy>
  <cp:revision>177</cp:revision>
  <dcterms:created xsi:type="dcterms:W3CDTF">2023-02-09T16:36:49Z</dcterms:created>
  <dcterms:modified xsi:type="dcterms:W3CDTF">2024-09-27T07:32:22Z</dcterms:modified>
</cp:coreProperties>
</file>